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0"/>
  </p:notesMasterIdLst>
  <p:handoutMasterIdLst>
    <p:handoutMasterId r:id="rId71"/>
  </p:handoutMasterIdLst>
  <p:sldIdLst>
    <p:sldId id="256" r:id="rId2"/>
    <p:sldId id="371" r:id="rId3"/>
    <p:sldId id="372" r:id="rId4"/>
    <p:sldId id="305" r:id="rId5"/>
    <p:sldId id="306" r:id="rId6"/>
    <p:sldId id="311" r:id="rId7"/>
    <p:sldId id="308" r:id="rId8"/>
    <p:sldId id="309" r:id="rId9"/>
    <p:sldId id="310" r:id="rId10"/>
    <p:sldId id="319" r:id="rId11"/>
    <p:sldId id="312" r:id="rId12"/>
    <p:sldId id="313" r:id="rId13"/>
    <p:sldId id="314" r:id="rId14"/>
    <p:sldId id="320" r:id="rId15"/>
    <p:sldId id="321" r:id="rId16"/>
    <p:sldId id="322" r:id="rId17"/>
    <p:sldId id="323" r:id="rId18"/>
    <p:sldId id="324" r:id="rId19"/>
    <p:sldId id="325" r:id="rId20"/>
    <p:sldId id="326" r:id="rId21"/>
    <p:sldId id="327" r:id="rId22"/>
    <p:sldId id="328" r:id="rId23"/>
    <p:sldId id="329" r:id="rId24"/>
    <p:sldId id="330" r:id="rId25"/>
    <p:sldId id="332" r:id="rId26"/>
    <p:sldId id="333" r:id="rId27"/>
    <p:sldId id="315" r:id="rId28"/>
    <p:sldId id="367" r:id="rId29"/>
    <p:sldId id="316" r:id="rId30"/>
    <p:sldId id="364" r:id="rId31"/>
    <p:sldId id="365" r:id="rId32"/>
    <p:sldId id="366" r:id="rId33"/>
    <p:sldId id="317" r:id="rId34"/>
    <p:sldId id="342" r:id="rId35"/>
    <p:sldId id="339" r:id="rId36"/>
    <p:sldId id="340" r:id="rId37"/>
    <p:sldId id="343" r:id="rId38"/>
    <p:sldId id="341" r:id="rId39"/>
    <p:sldId id="376" r:id="rId40"/>
    <p:sldId id="318" r:id="rId41"/>
    <p:sldId id="334" r:id="rId42"/>
    <p:sldId id="335" r:id="rId43"/>
    <p:sldId id="374" r:id="rId44"/>
    <p:sldId id="336" r:id="rId45"/>
    <p:sldId id="375" r:id="rId46"/>
    <p:sldId id="344" r:id="rId47"/>
    <p:sldId id="337" r:id="rId48"/>
    <p:sldId id="346" r:id="rId49"/>
    <p:sldId id="349" r:id="rId50"/>
    <p:sldId id="353" r:id="rId51"/>
    <p:sldId id="338" r:id="rId52"/>
    <p:sldId id="350" r:id="rId53"/>
    <p:sldId id="351" r:id="rId54"/>
    <p:sldId id="370" r:id="rId55"/>
    <p:sldId id="348" r:id="rId56"/>
    <p:sldId id="355" r:id="rId57"/>
    <p:sldId id="354" r:id="rId58"/>
    <p:sldId id="356" r:id="rId59"/>
    <p:sldId id="357" r:id="rId60"/>
    <p:sldId id="358" r:id="rId61"/>
    <p:sldId id="359" r:id="rId62"/>
    <p:sldId id="360" r:id="rId63"/>
    <p:sldId id="361" r:id="rId64"/>
    <p:sldId id="362" r:id="rId65"/>
    <p:sldId id="363" r:id="rId66"/>
    <p:sldId id="369" r:id="rId67"/>
    <p:sldId id="373" r:id="rId68"/>
    <p:sldId id="296" r:id="rId6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8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666C5B9-6E4F-42BA-9F0C-216FEC179D75}" type="datetimeFigureOut">
              <a:rPr lang="en-GB" smtClean="0"/>
              <a:t>21/07/2022</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1B99711-7106-4780-B00F-36E1D17C6F60}" type="slidenum">
              <a:rPr lang="en-GB" smtClean="0"/>
              <a:t>‹#›</a:t>
            </a:fld>
            <a:endParaRPr lang="en-GB"/>
          </a:p>
        </p:txBody>
      </p:sp>
    </p:spTree>
    <p:extLst>
      <p:ext uri="{BB962C8B-B14F-4D97-AF65-F5344CB8AC3E}">
        <p14:creationId xmlns:p14="http://schemas.microsoft.com/office/powerpoint/2010/main" val="4237255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FCFABC2-AA68-4325-B3AD-952215F5ACC7}" type="datetimeFigureOut">
              <a:rPr lang="en-GB" smtClean="0"/>
              <a:t>21/07/2022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44BC153-3B45-4120-B7E0-84EFDF5EACB8}" type="slidenum">
              <a:rPr lang="en-GB" smtClean="0"/>
              <a:t>‹#›</a:t>
            </a:fld>
            <a:endParaRPr lang="en-GB"/>
          </a:p>
        </p:txBody>
      </p:sp>
    </p:spTree>
    <p:extLst>
      <p:ext uri="{BB962C8B-B14F-4D97-AF65-F5344CB8AC3E}">
        <p14:creationId xmlns:p14="http://schemas.microsoft.com/office/powerpoint/2010/main" val="186916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8C8E646-744A-4A67-869F-2801AD3261EA}" type="slidenum">
              <a:rPr lang="en-US" altLang="en-US" smtClean="0"/>
              <a:pPr eaLnBrk="1" hangingPunct="1">
                <a:spcBef>
                  <a:spcPct val="0"/>
                </a:spcBef>
              </a:pPr>
              <a:t>46</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143731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124833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118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1011200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929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167246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41564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26718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83804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BB7FE7-496A-489B-B269-A0FC748835AE}"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216959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BB7FE7-496A-489B-B269-A0FC748835AE}"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387358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BB7FE7-496A-489B-B269-A0FC748835AE}" type="datetimeFigureOut">
              <a:rPr lang="en-GB" smtClean="0"/>
              <a:t>21/07/2022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56434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BB7FE7-496A-489B-B269-A0FC748835AE}" type="datetimeFigureOut">
              <a:rPr lang="en-GB" smtClean="0"/>
              <a:t>21/07/2022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230686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B7FE7-496A-489B-B269-A0FC748835AE}" type="datetimeFigureOut">
              <a:rPr lang="en-GB" smtClean="0"/>
              <a:t>21/07/2022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216818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6BB7FE7-496A-489B-B269-A0FC748835AE}"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222587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6BB7FE7-496A-489B-B269-A0FC748835AE}"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2BDC46-6F47-4AB5-98F3-E57E0E1A91C5}" type="slidenum">
              <a:rPr lang="en-GB" smtClean="0"/>
              <a:t>‹#›</a:t>
            </a:fld>
            <a:endParaRPr lang="en-GB"/>
          </a:p>
        </p:txBody>
      </p:sp>
    </p:spTree>
    <p:extLst>
      <p:ext uri="{BB962C8B-B14F-4D97-AF65-F5344CB8AC3E}">
        <p14:creationId xmlns:p14="http://schemas.microsoft.com/office/powerpoint/2010/main" val="80195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BB7FE7-496A-489B-B269-A0FC748835AE}" type="datetimeFigureOut">
              <a:rPr lang="en-GB" smtClean="0"/>
              <a:t>21/07/2022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72BDC46-6F47-4AB5-98F3-E57E0E1A91C5}" type="slidenum">
              <a:rPr lang="en-GB" smtClean="0"/>
              <a:t>‹#›</a:t>
            </a:fld>
            <a:endParaRPr lang="en-GB"/>
          </a:p>
        </p:txBody>
      </p:sp>
    </p:spTree>
    <p:extLst>
      <p:ext uri="{BB962C8B-B14F-4D97-AF65-F5344CB8AC3E}">
        <p14:creationId xmlns:p14="http://schemas.microsoft.com/office/powerpoint/2010/main" val="6993922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rk.ac.uk/economics/exec/" TargetMode="External"/><Relationship Id="rId2" Type="http://schemas.openxmlformats.org/officeDocument/2006/relationships/hyperlink" Target="https://sites.google.com/york.ac.uk/john-hey/home" TargetMode="External"/><Relationship Id="rId1" Type="http://schemas.openxmlformats.org/officeDocument/2006/relationships/slideLayout" Target="../slideLayouts/slideLayout2.xml"/><Relationship Id="rId4" Type="http://schemas.openxmlformats.org/officeDocument/2006/relationships/hyperlink" Target="https://www.york.ac.uk/economics/exec/universityofeconomicshochiminhcity/"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john.hey@york.ac.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mailto:john.hey@york.ac.uk"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05" y="2996951"/>
            <a:ext cx="6629400" cy="792089"/>
          </a:xfrm>
        </p:spPr>
        <p:txBody>
          <a:bodyPr/>
          <a:lstStyle/>
          <a:p>
            <a:pPr algn="l"/>
            <a:r>
              <a:rPr lang="en-GB" sz="2400" dirty="0" smtClean="0"/>
              <a:t>What experiments can tell us about human economic behaviour</a:t>
            </a:r>
            <a:endParaRPr lang="en-GB" sz="2400" dirty="0"/>
          </a:p>
        </p:txBody>
      </p:sp>
      <p:sp>
        <p:nvSpPr>
          <p:cNvPr id="3" name="Subtitle 2"/>
          <p:cNvSpPr>
            <a:spLocks noGrp="1"/>
          </p:cNvSpPr>
          <p:nvPr>
            <p:ph type="subTitle" idx="1"/>
          </p:nvPr>
        </p:nvSpPr>
        <p:spPr/>
        <p:txBody>
          <a:bodyPr/>
          <a:lstStyle/>
          <a:p>
            <a:r>
              <a:rPr lang="en-GB" smtClean="0"/>
              <a:t>John Hey</a:t>
            </a:r>
            <a:endParaRPr lang="en-GB" dirty="0"/>
          </a:p>
        </p:txBody>
      </p:sp>
      <p:sp>
        <p:nvSpPr>
          <p:cNvPr id="4" name="TextBox 3"/>
          <p:cNvSpPr txBox="1"/>
          <p:nvPr/>
        </p:nvSpPr>
        <p:spPr>
          <a:xfrm>
            <a:off x="467544" y="5229200"/>
            <a:ext cx="8436827" cy="1754326"/>
          </a:xfrm>
          <a:prstGeom prst="rect">
            <a:avLst/>
          </a:prstGeom>
          <a:noFill/>
        </p:spPr>
        <p:txBody>
          <a:bodyPr wrap="square" rtlCol="0">
            <a:spAutoFit/>
          </a:bodyPr>
          <a:lstStyle/>
          <a:p>
            <a:r>
              <a:rPr lang="en-GB" dirty="0" smtClean="0"/>
              <a:t>The first in a</a:t>
            </a:r>
            <a:r>
              <a:rPr lang="en-GB" dirty="0" smtClean="0"/>
              <a:t> </a:t>
            </a:r>
            <a:r>
              <a:rPr lang="en-GB" dirty="0"/>
              <a:t>course of lectures given at the University of Economics, </a:t>
            </a:r>
            <a:r>
              <a:rPr lang="en-GB" dirty="0" err="1"/>
              <a:t>Ho</a:t>
            </a:r>
            <a:r>
              <a:rPr lang="en-GB" dirty="0"/>
              <a:t> Chi Minh City </a:t>
            </a:r>
          </a:p>
          <a:p>
            <a:pPr algn="ctr"/>
            <a:r>
              <a:rPr lang="en-GB" dirty="0"/>
              <a:t>Lecture </a:t>
            </a:r>
            <a:r>
              <a:rPr lang="en-GB" dirty="0" smtClean="0"/>
              <a:t>1, 20</a:t>
            </a:r>
            <a:r>
              <a:rPr lang="en-GB" baseline="30000" dirty="0" smtClean="0"/>
              <a:t>th</a:t>
            </a:r>
            <a:r>
              <a:rPr lang="en-GB" dirty="0" smtClean="0"/>
              <a:t> July </a:t>
            </a:r>
            <a:r>
              <a:rPr lang="en-GB" dirty="0"/>
              <a:t>2022</a:t>
            </a:r>
          </a:p>
          <a:p>
            <a:pPr algn="ctr"/>
            <a:r>
              <a:rPr lang="en-GB" b="1" dirty="0"/>
              <a:t>John Hey</a:t>
            </a:r>
          </a:p>
          <a:p>
            <a:pPr>
              <a:defRPr/>
            </a:pPr>
            <a:endParaRPr lang="it-IT" altLang="en-US" dirty="0"/>
          </a:p>
          <a:p>
            <a:pPr algn="ctr"/>
            <a:endParaRPr lang="en-GB"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0589" t="-6350" r="21534" b="-1"/>
          <a:stretch/>
        </p:blipFill>
        <p:spPr>
          <a:xfrm>
            <a:off x="7740352" y="3551062"/>
            <a:ext cx="864096" cy="1270229"/>
          </a:xfrm>
          <a:prstGeom prst="rect">
            <a:avLst/>
          </a:prstGeom>
        </p:spPr>
      </p:pic>
    </p:spTree>
    <p:extLst>
      <p:ext uri="{BB962C8B-B14F-4D97-AF65-F5344CB8AC3E}">
        <p14:creationId xmlns:p14="http://schemas.microsoft.com/office/powerpoint/2010/main" val="1980547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r>
              <a:rPr lang="en-GB" dirty="0" smtClean="0"/>
              <a:t>equilibrium</a:t>
            </a:r>
            <a:endParaRPr lang="en-GB" dirty="0"/>
          </a:p>
        </p:txBody>
      </p:sp>
      <p:sp>
        <p:nvSpPr>
          <p:cNvPr id="3" name="Content Placeholder 2"/>
          <p:cNvSpPr>
            <a:spLocks noGrp="1"/>
          </p:cNvSpPr>
          <p:nvPr>
            <p:ph idx="1"/>
          </p:nvPr>
        </p:nvSpPr>
        <p:spPr/>
        <p:txBody>
          <a:bodyPr/>
          <a:lstStyle/>
          <a:p>
            <a:pPr marL="114300" indent="0" algn="ctr">
              <a:buNone/>
            </a:pP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280" y="1628800"/>
            <a:ext cx="511256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323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 statics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005" y="1635124"/>
            <a:ext cx="5178251" cy="517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787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does the theory say?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That equilibrium </a:t>
            </a:r>
            <a:r>
              <a:rPr lang="en-GB" i="1" dirty="0" smtClean="0"/>
              <a:t>exists</a:t>
            </a:r>
            <a:r>
              <a:rPr lang="en-GB" dirty="0" smtClean="0"/>
              <a:t>.</a:t>
            </a:r>
          </a:p>
          <a:p>
            <a:r>
              <a:rPr lang="en-GB" dirty="0"/>
              <a:t>It is an equilibrium in the sense that once we are there, </a:t>
            </a:r>
            <a:r>
              <a:rPr lang="en-GB" i="1" dirty="0"/>
              <a:t>no individual </a:t>
            </a:r>
            <a:r>
              <a:rPr lang="en-GB" dirty="0"/>
              <a:t>can gain by changing his or her decision.</a:t>
            </a:r>
          </a:p>
          <a:p>
            <a:endParaRPr lang="en-GB" dirty="0" smtClean="0"/>
          </a:p>
          <a:p>
            <a:r>
              <a:rPr lang="en-GB" dirty="0" smtClean="0"/>
              <a:t>That if there is an upwards shift in the demand curve then the </a:t>
            </a:r>
            <a:r>
              <a:rPr lang="en-GB" i="1" dirty="0" smtClean="0"/>
              <a:t>equilibrium</a:t>
            </a:r>
            <a:r>
              <a:rPr lang="en-GB" dirty="0" smtClean="0"/>
              <a:t> price and quantity increase.</a:t>
            </a:r>
          </a:p>
          <a:p>
            <a:endParaRPr lang="en-GB" dirty="0"/>
          </a:p>
          <a:p>
            <a:r>
              <a:rPr lang="en-GB" dirty="0" smtClean="0"/>
              <a:t>Does it say that the equilibrium will be attained?</a:t>
            </a:r>
          </a:p>
          <a:p>
            <a:r>
              <a:rPr lang="en-GB" dirty="0" smtClean="0">
                <a:solidFill>
                  <a:srgbClr val="FF0000"/>
                </a:solidFill>
              </a:rPr>
              <a:t>No.</a:t>
            </a:r>
          </a:p>
          <a:p>
            <a:r>
              <a:rPr lang="en-GB" dirty="0" smtClean="0"/>
              <a:t>Does it say that the price will move upwards?</a:t>
            </a:r>
          </a:p>
          <a:p>
            <a:r>
              <a:rPr lang="en-GB" dirty="0" smtClean="0">
                <a:solidFill>
                  <a:srgbClr val="FF0000"/>
                </a:solidFill>
              </a:rPr>
              <a:t>No.</a:t>
            </a:r>
          </a:p>
          <a:p>
            <a:endParaRPr lang="en-GB" dirty="0"/>
          </a:p>
          <a:p>
            <a:r>
              <a:rPr lang="en-GB" dirty="0" smtClean="0"/>
              <a:t>It cannot – because there is no-one to set the price.</a:t>
            </a:r>
            <a:endParaRPr lang="en-GB" dirty="0"/>
          </a:p>
        </p:txBody>
      </p:sp>
    </p:spTree>
    <p:extLst>
      <p:ext uri="{BB962C8B-B14F-4D97-AF65-F5344CB8AC3E}">
        <p14:creationId xmlns:p14="http://schemas.microsoft.com/office/powerpoint/2010/main" val="22420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 why not see what happens?</a:t>
            </a:r>
            <a:endParaRPr lang="en-GB" dirty="0"/>
          </a:p>
        </p:txBody>
      </p:sp>
      <p:sp>
        <p:nvSpPr>
          <p:cNvPr id="3" name="Content Placeholder 2"/>
          <p:cNvSpPr>
            <a:spLocks noGrp="1"/>
          </p:cNvSpPr>
          <p:nvPr>
            <p:ph idx="1"/>
          </p:nvPr>
        </p:nvSpPr>
        <p:spPr/>
        <p:txBody>
          <a:bodyPr>
            <a:normAutofit/>
          </a:bodyPr>
          <a:lstStyle/>
          <a:p>
            <a:r>
              <a:rPr lang="en-GB" dirty="0" smtClean="0"/>
              <a:t>We need to give the agents the ability to announce prices (not necessarily set them).</a:t>
            </a:r>
          </a:p>
          <a:p>
            <a:r>
              <a:rPr lang="en-GB" dirty="0" smtClean="0"/>
              <a:t>(We may be looking for an Austrian Economics concept of the emergence of spontaneous order.)</a:t>
            </a:r>
          </a:p>
          <a:p>
            <a:endParaRPr lang="en-GB" dirty="0"/>
          </a:p>
          <a:p>
            <a:r>
              <a:rPr lang="en-GB" dirty="0" smtClean="0"/>
              <a:t>This is what Vernon Smith (Nobel Prize Winner in 2002) did in his path- breaking experiments in the 1960’s.</a:t>
            </a:r>
          </a:p>
          <a:p>
            <a:endParaRPr lang="en-GB" dirty="0"/>
          </a:p>
          <a:p>
            <a:r>
              <a:rPr lang="en-GB" dirty="0" smtClean="0"/>
              <a:t>We need to give incentives to the </a:t>
            </a:r>
          </a:p>
          <a:p>
            <a:pPr marL="114300" indent="0">
              <a:buNone/>
            </a:pPr>
            <a:r>
              <a:rPr lang="en-GB" dirty="0" smtClean="0"/>
              <a:t>   agents/subjects.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025" y="2420888"/>
            <a:ext cx="1673974" cy="213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eadshot photo of Dr. Vernon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343" y="4568961"/>
            <a:ext cx="1628657"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How we set up a market experiment</a:t>
            </a:r>
            <a:endParaRPr lang="en-GB" sz="3000" dirty="0"/>
          </a:p>
        </p:txBody>
      </p:sp>
      <p:sp>
        <p:nvSpPr>
          <p:cNvPr id="3" name="Content Placeholder 2"/>
          <p:cNvSpPr>
            <a:spLocks noGrp="1"/>
          </p:cNvSpPr>
          <p:nvPr>
            <p:ph idx="1"/>
          </p:nvPr>
        </p:nvSpPr>
        <p:spPr/>
        <p:txBody>
          <a:bodyPr/>
          <a:lstStyle/>
          <a:p>
            <a:r>
              <a:rPr lang="en-GB" dirty="0" smtClean="0"/>
              <a:t>How do we get people to act as potential buyers?</a:t>
            </a:r>
          </a:p>
          <a:p>
            <a:r>
              <a:rPr lang="en-GB" dirty="0" smtClean="0"/>
              <a:t>How do we get people to act as potential sellers?</a:t>
            </a:r>
          </a:p>
          <a:p>
            <a:endParaRPr lang="en-GB" dirty="0"/>
          </a:p>
          <a:p>
            <a:r>
              <a:rPr lang="en-GB" dirty="0" smtClean="0"/>
              <a:t>How is the price formed?</a:t>
            </a:r>
          </a:p>
          <a:p>
            <a:endParaRPr lang="en-GB" dirty="0"/>
          </a:p>
          <a:p>
            <a:r>
              <a:rPr lang="en-GB" dirty="0" smtClean="0"/>
              <a:t>What might the experiment tell us about the theory?</a:t>
            </a:r>
            <a:endParaRPr lang="en-GB" dirty="0"/>
          </a:p>
        </p:txBody>
      </p:sp>
    </p:spTree>
    <p:extLst>
      <p:ext uri="{BB962C8B-B14F-4D97-AF65-F5344CB8AC3E}">
        <p14:creationId xmlns:p14="http://schemas.microsoft.com/office/powerpoint/2010/main" val="13032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demanders</a:t>
            </a:r>
            <a:endParaRPr lang="en-GB" dirty="0"/>
          </a:p>
        </p:txBody>
      </p:sp>
      <p:sp>
        <p:nvSpPr>
          <p:cNvPr id="3" name="Content Placeholder 2"/>
          <p:cNvSpPr>
            <a:spLocks noGrp="1"/>
          </p:cNvSpPr>
          <p:nvPr>
            <p:ph idx="1"/>
          </p:nvPr>
        </p:nvSpPr>
        <p:spPr/>
        <p:txBody>
          <a:bodyPr/>
          <a:lstStyle/>
          <a:p>
            <a:r>
              <a:rPr lang="en-GB" dirty="0" smtClean="0"/>
              <a:t>What is a demand curve?</a:t>
            </a:r>
          </a:p>
          <a:p>
            <a:r>
              <a:rPr lang="en-GB" dirty="0" smtClean="0"/>
              <a:t>What are reservation prices?</a:t>
            </a:r>
          </a:p>
          <a:p>
            <a:r>
              <a:rPr lang="en-GB" dirty="0" smtClean="0"/>
              <a:t>What does a demand curve for a discrete good look like?</a:t>
            </a:r>
          </a:p>
          <a:p>
            <a:endParaRPr lang="en-GB" dirty="0" smtClean="0"/>
          </a:p>
          <a:p>
            <a:endParaRPr lang="en-GB" dirty="0"/>
          </a:p>
          <a:p>
            <a:r>
              <a:rPr lang="en-GB" dirty="0" smtClean="0"/>
              <a:t>Suppose an individual wants to buy at most one unit of a discrete good and his/her reservation price for the one unit is 6. What does his/her demand curve look like?  what does it tell us?</a:t>
            </a:r>
            <a:endParaRPr lang="en-GB" dirty="0"/>
          </a:p>
        </p:txBody>
      </p:sp>
    </p:spTree>
    <p:extLst>
      <p:ext uri="{BB962C8B-B14F-4D97-AF65-F5344CB8AC3E}">
        <p14:creationId xmlns:p14="http://schemas.microsoft.com/office/powerpoint/2010/main" val="190735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Demand curve of this demander</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Suppose there are five demanders, each wanting to buy at most one unit, with reservation prices 10, 9, 6, 5 and 2. What does their aggregate demand curve look like?</a:t>
            </a:r>
            <a:endParaRPr lang="en-GB"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646" y="1700808"/>
            <a:ext cx="3274740" cy="327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85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Aggregate demand curve</a:t>
            </a:r>
            <a:endParaRPr lang="en-GB"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8806" y="2196306"/>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701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dirty="0" smtClean="0"/>
              <a:t>Inducing subjects to act as demanders</a:t>
            </a:r>
            <a:endParaRPr lang="en-GB" sz="2600" dirty="0"/>
          </a:p>
        </p:txBody>
      </p:sp>
      <p:sp>
        <p:nvSpPr>
          <p:cNvPr id="3" name="Content Placeholder 2"/>
          <p:cNvSpPr>
            <a:spLocks noGrp="1"/>
          </p:cNvSpPr>
          <p:nvPr>
            <p:ph idx="1"/>
          </p:nvPr>
        </p:nvSpPr>
        <p:spPr/>
        <p:txBody>
          <a:bodyPr>
            <a:normAutofit/>
          </a:bodyPr>
          <a:lstStyle/>
          <a:p>
            <a:r>
              <a:rPr lang="en-GB" dirty="0" smtClean="0"/>
              <a:t>How do we do this</a:t>
            </a:r>
            <a:r>
              <a:rPr lang="en-GB" dirty="0"/>
              <a:t>?</a:t>
            </a:r>
            <a:endParaRPr lang="en-GB" dirty="0" smtClean="0"/>
          </a:p>
          <a:p>
            <a:r>
              <a:rPr lang="en-GB" dirty="0" smtClean="0"/>
              <a:t>We tell each subject that they are potential buyers of a hypothetical good that will be traded in the experiment, and that if they buy they will be paid by the experimenter a given sum of money (their reservation value – but we do not use this word) and that they will have to pay the price agreed out of this money.</a:t>
            </a:r>
          </a:p>
          <a:p>
            <a:r>
              <a:rPr lang="en-GB" dirty="0" smtClean="0"/>
              <a:t>An obvious incentive mechanism. They get their surplus.</a:t>
            </a:r>
          </a:p>
          <a:p>
            <a:endParaRPr lang="en-GB" dirty="0"/>
          </a:p>
          <a:p>
            <a:r>
              <a:rPr lang="en-GB" dirty="0" smtClean="0"/>
              <a:t>We can obviously generalise this.</a:t>
            </a:r>
          </a:p>
        </p:txBody>
      </p:sp>
    </p:spTree>
    <p:extLst>
      <p:ext uri="{BB962C8B-B14F-4D97-AF65-F5344CB8AC3E}">
        <p14:creationId xmlns:p14="http://schemas.microsoft.com/office/powerpoint/2010/main" val="20627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suppliers</a:t>
            </a:r>
            <a:endParaRPr lang="en-GB" dirty="0"/>
          </a:p>
        </p:txBody>
      </p:sp>
      <p:sp>
        <p:nvSpPr>
          <p:cNvPr id="3" name="Content Placeholder 2"/>
          <p:cNvSpPr>
            <a:spLocks noGrp="1"/>
          </p:cNvSpPr>
          <p:nvPr>
            <p:ph idx="1"/>
          </p:nvPr>
        </p:nvSpPr>
        <p:spPr/>
        <p:txBody>
          <a:bodyPr/>
          <a:lstStyle/>
          <a:p>
            <a:r>
              <a:rPr lang="en-GB" dirty="0" smtClean="0"/>
              <a:t>What is a supply curve?</a:t>
            </a:r>
          </a:p>
          <a:p>
            <a:r>
              <a:rPr lang="en-GB" dirty="0" smtClean="0"/>
              <a:t>What are reservation prices?</a:t>
            </a:r>
          </a:p>
          <a:p>
            <a:r>
              <a:rPr lang="en-GB" dirty="0" smtClean="0"/>
              <a:t>What does a supply curve for a discrete good look like?</a:t>
            </a:r>
          </a:p>
          <a:p>
            <a:endParaRPr lang="en-GB" dirty="0"/>
          </a:p>
          <a:p>
            <a:r>
              <a:rPr lang="en-GB" dirty="0" smtClean="0"/>
              <a:t>Suppose an individual wants to sell at most one unit of a discrete good and his/her reservation price for the one unit is 5. What does his/her supply curve look like?</a:t>
            </a:r>
            <a:endParaRPr lang="en-GB" dirty="0"/>
          </a:p>
        </p:txBody>
      </p:sp>
    </p:spTree>
    <p:extLst>
      <p:ext uri="{BB962C8B-B14F-4D97-AF65-F5344CB8AC3E}">
        <p14:creationId xmlns:p14="http://schemas.microsoft.com/office/powerpoint/2010/main" val="34281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am I?</a:t>
            </a:r>
            <a:endParaRPr lang="en-GB" dirty="0"/>
          </a:p>
        </p:txBody>
      </p:sp>
      <p:sp>
        <p:nvSpPr>
          <p:cNvPr id="3" name="Content Placeholder 2"/>
          <p:cNvSpPr>
            <a:spLocks noGrp="1"/>
          </p:cNvSpPr>
          <p:nvPr>
            <p:ph idx="1"/>
          </p:nvPr>
        </p:nvSpPr>
        <p:spPr/>
        <p:txBody>
          <a:bodyPr>
            <a:normAutofit/>
          </a:bodyPr>
          <a:lstStyle/>
          <a:p>
            <a:r>
              <a:rPr lang="en-GB" dirty="0" smtClean="0"/>
              <a:t>I am </a:t>
            </a:r>
            <a:r>
              <a:rPr lang="en-GB" dirty="0" smtClean="0">
                <a:hlinkClick r:id="rId2"/>
              </a:rPr>
              <a:t>John Hey</a:t>
            </a:r>
            <a:endParaRPr lang="en-GB" dirty="0" smtClean="0"/>
          </a:p>
          <a:p>
            <a:r>
              <a:rPr lang="en-GB" dirty="0" smtClean="0"/>
              <a:t>I am at the University of York and have been there for some 48 years. I am now Emeritus Professor of Economics and Statistics.</a:t>
            </a:r>
          </a:p>
          <a:p>
            <a:r>
              <a:rPr lang="en-GB" dirty="0" smtClean="0"/>
              <a:t>I am Director of </a:t>
            </a:r>
            <a:r>
              <a:rPr lang="en-GB" dirty="0" smtClean="0">
                <a:hlinkClick r:id="rId3"/>
              </a:rPr>
              <a:t>EXEC</a:t>
            </a:r>
            <a:r>
              <a:rPr lang="en-GB" dirty="0" smtClean="0"/>
              <a:t>, the Centre for Experimental Economics at the University of York.</a:t>
            </a:r>
          </a:p>
          <a:p>
            <a:r>
              <a:rPr lang="en-GB" dirty="0" smtClean="0"/>
              <a:t>I have been running experiments for some 35 years, on individual choice, game theory and markets.</a:t>
            </a:r>
          </a:p>
          <a:p>
            <a:r>
              <a:rPr lang="en-GB" dirty="0" smtClean="0"/>
              <a:t>I have created a </a:t>
            </a:r>
            <a:r>
              <a:rPr lang="en-GB" dirty="0" smtClean="0">
                <a:hlinkClick r:id="rId4"/>
              </a:rPr>
              <a:t>page</a:t>
            </a:r>
            <a:r>
              <a:rPr lang="en-GB" dirty="0" smtClean="0"/>
              <a:t> for this course, which I will add to as the course proceeds.</a:t>
            </a:r>
          </a:p>
          <a:p>
            <a:r>
              <a:rPr lang="en-GB" dirty="0" smtClean="0"/>
              <a:t>Much depends on how I can help you.</a:t>
            </a:r>
          </a:p>
        </p:txBody>
      </p:sp>
    </p:spTree>
    <p:extLst>
      <p:ext uri="{BB962C8B-B14F-4D97-AF65-F5344CB8AC3E}">
        <p14:creationId xmlns:p14="http://schemas.microsoft.com/office/powerpoint/2010/main" val="287475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supply curve of this supplier</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Suppose there are five suppliers, each wanting to sell at most one unit, with reservation prices 1, </a:t>
            </a:r>
            <a:r>
              <a:rPr lang="en-GB" dirty="0"/>
              <a:t>4</a:t>
            </a:r>
            <a:r>
              <a:rPr lang="en-GB" dirty="0" smtClean="0"/>
              <a:t>, </a:t>
            </a:r>
            <a:r>
              <a:rPr lang="en-GB" dirty="0"/>
              <a:t>5</a:t>
            </a:r>
            <a:r>
              <a:rPr lang="en-GB" dirty="0" smtClean="0"/>
              <a:t>, </a:t>
            </a:r>
            <a:r>
              <a:rPr lang="en-GB" dirty="0"/>
              <a:t>7</a:t>
            </a:r>
            <a:r>
              <a:rPr lang="en-GB" dirty="0" smtClean="0"/>
              <a:t> and 9. What does their aggregate supply curve look like?</a:t>
            </a:r>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3057128" cy="305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3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Aggregate supply curve</a:t>
            </a:r>
            <a:endParaRPr lang="en-GB"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8806" y="2196306"/>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110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Inducing subjects to act as suppliers</a:t>
            </a:r>
            <a:endParaRPr lang="en-GB" sz="2800" dirty="0"/>
          </a:p>
        </p:txBody>
      </p:sp>
      <p:sp>
        <p:nvSpPr>
          <p:cNvPr id="3" name="Content Placeholder 2"/>
          <p:cNvSpPr>
            <a:spLocks noGrp="1"/>
          </p:cNvSpPr>
          <p:nvPr>
            <p:ph idx="1"/>
          </p:nvPr>
        </p:nvSpPr>
        <p:spPr/>
        <p:txBody>
          <a:bodyPr>
            <a:normAutofit/>
          </a:bodyPr>
          <a:lstStyle/>
          <a:p>
            <a:r>
              <a:rPr lang="en-GB" dirty="0"/>
              <a:t>How do we do this?</a:t>
            </a:r>
          </a:p>
          <a:p>
            <a:r>
              <a:rPr lang="en-GB" dirty="0"/>
              <a:t>We tell each subject that they are potential </a:t>
            </a:r>
            <a:r>
              <a:rPr lang="en-GB" dirty="0" smtClean="0"/>
              <a:t>sellers </a:t>
            </a:r>
            <a:r>
              <a:rPr lang="en-GB" dirty="0"/>
              <a:t>of a hypothetical good that will be traded in the experiment, and that if they </a:t>
            </a:r>
            <a:r>
              <a:rPr lang="en-GB" dirty="0" smtClean="0"/>
              <a:t>sell </a:t>
            </a:r>
            <a:r>
              <a:rPr lang="en-GB" dirty="0"/>
              <a:t>they will receive  the price agreed</a:t>
            </a:r>
            <a:r>
              <a:rPr lang="en-GB" dirty="0" smtClean="0"/>
              <a:t> and that they </a:t>
            </a:r>
            <a:r>
              <a:rPr lang="en-GB" dirty="0"/>
              <a:t>will </a:t>
            </a:r>
            <a:r>
              <a:rPr lang="en-GB" dirty="0" smtClean="0"/>
              <a:t>have to pay to </a:t>
            </a:r>
            <a:r>
              <a:rPr lang="en-GB" dirty="0"/>
              <a:t>the experimenter a given sum of money (their </a:t>
            </a:r>
            <a:r>
              <a:rPr lang="en-GB" dirty="0" smtClean="0"/>
              <a:t>reservation value </a:t>
            </a:r>
            <a:r>
              <a:rPr lang="en-GB" dirty="0"/>
              <a:t>– but we do not </a:t>
            </a:r>
            <a:r>
              <a:rPr lang="en-GB" dirty="0" smtClean="0"/>
              <a:t>use this word) out of this money.</a:t>
            </a:r>
            <a:endParaRPr lang="en-GB" dirty="0"/>
          </a:p>
          <a:p>
            <a:r>
              <a:rPr lang="en-GB" dirty="0"/>
              <a:t>An obvious incentive mechanism</a:t>
            </a:r>
            <a:r>
              <a:rPr lang="en-GB" dirty="0" smtClean="0"/>
              <a:t>. They get their surplus.</a:t>
            </a:r>
            <a:endParaRPr lang="en-GB" dirty="0"/>
          </a:p>
          <a:p>
            <a:endParaRPr lang="en-GB" dirty="0"/>
          </a:p>
          <a:p>
            <a:r>
              <a:rPr lang="en-GB" dirty="0"/>
              <a:t>We can obviously generalise this.</a:t>
            </a:r>
          </a:p>
          <a:p>
            <a:endParaRPr lang="en-GB" dirty="0"/>
          </a:p>
          <a:p>
            <a:endParaRPr lang="en-GB" dirty="0" smtClean="0"/>
          </a:p>
          <a:p>
            <a:endParaRPr lang="en-GB" dirty="0"/>
          </a:p>
          <a:p>
            <a:pPr marL="114300" indent="0">
              <a:buNone/>
            </a:pPr>
            <a:endParaRPr lang="en-GB" dirty="0"/>
          </a:p>
        </p:txBody>
      </p:sp>
    </p:spTree>
    <p:extLst>
      <p:ext uri="{BB962C8B-B14F-4D97-AF65-F5344CB8AC3E}">
        <p14:creationId xmlns:p14="http://schemas.microsoft.com/office/powerpoint/2010/main" val="24919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market</a:t>
            </a:r>
            <a:endParaRPr lang="en-GB"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8806" y="2196306"/>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708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Who trades?</a:t>
            </a:r>
            <a:endParaRPr lang="en-GB" dirty="0"/>
          </a:p>
        </p:txBody>
      </p:sp>
      <p:sp>
        <p:nvSpPr>
          <p:cNvPr id="3" name="Content Placeholder 2"/>
          <p:cNvSpPr>
            <a:spLocks noGrp="1"/>
          </p:cNvSpPr>
          <p:nvPr>
            <p:ph idx="1"/>
          </p:nvPr>
        </p:nvSpPr>
        <p:spPr/>
        <p:txBody>
          <a:bodyPr/>
          <a:lstStyle/>
          <a:p>
            <a:r>
              <a:rPr lang="en-GB" dirty="0" smtClean="0"/>
              <a:t>Do all in the competitive equilibrium?</a:t>
            </a:r>
          </a:p>
          <a:p>
            <a:r>
              <a:rPr lang="en-GB" dirty="0" smtClean="0"/>
              <a:t>Can all outside competitive equilibrium?</a:t>
            </a:r>
          </a:p>
          <a:p>
            <a:r>
              <a:rPr lang="en-GB" dirty="0" smtClean="0"/>
              <a:t>Why do we like competitive equilibrium?</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501008"/>
            <a:ext cx="3233936" cy="323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4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Trading mechanisms?</a:t>
            </a:r>
            <a:endParaRPr lang="en-GB" dirty="0"/>
          </a:p>
        </p:txBody>
      </p:sp>
      <p:sp>
        <p:nvSpPr>
          <p:cNvPr id="3" name="Content Placeholder 2"/>
          <p:cNvSpPr>
            <a:spLocks noGrp="1"/>
          </p:cNvSpPr>
          <p:nvPr>
            <p:ph idx="1"/>
          </p:nvPr>
        </p:nvSpPr>
        <p:spPr/>
        <p:txBody>
          <a:bodyPr>
            <a:normAutofit lnSpcReduction="10000"/>
          </a:bodyPr>
          <a:lstStyle/>
          <a:p>
            <a:r>
              <a:rPr lang="en-GB" dirty="0" smtClean="0"/>
              <a:t>In the theory? In the real world?</a:t>
            </a:r>
          </a:p>
          <a:p>
            <a:endParaRPr lang="en-GB" dirty="0"/>
          </a:p>
          <a:p>
            <a:r>
              <a:rPr lang="en-GB" dirty="0" smtClean="0"/>
              <a:t>I list some here.</a:t>
            </a:r>
          </a:p>
          <a:p>
            <a:pPr marL="114300" indent="0">
              <a:buNone/>
            </a:pPr>
            <a:r>
              <a:rPr lang="en-GB" dirty="0"/>
              <a:t>	</a:t>
            </a:r>
            <a:r>
              <a:rPr lang="en-GB" dirty="0" smtClean="0"/>
              <a:t>Double Auction</a:t>
            </a:r>
          </a:p>
          <a:p>
            <a:pPr marL="114300" indent="0">
              <a:buNone/>
            </a:pPr>
            <a:r>
              <a:rPr lang="en-GB" dirty="0"/>
              <a:t>	</a:t>
            </a:r>
            <a:r>
              <a:rPr lang="en-GB" dirty="0" smtClean="0"/>
              <a:t>Walrasian Auctioneer</a:t>
            </a:r>
          </a:p>
          <a:p>
            <a:pPr marL="114300" indent="0">
              <a:buNone/>
            </a:pPr>
            <a:r>
              <a:rPr lang="en-GB" dirty="0"/>
              <a:t>	</a:t>
            </a:r>
            <a:r>
              <a:rPr lang="en-GB" dirty="0" smtClean="0"/>
              <a:t>Clearing House</a:t>
            </a:r>
          </a:p>
          <a:p>
            <a:pPr marL="114300" indent="0">
              <a:buNone/>
            </a:pPr>
            <a:r>
              <a:rPr lang="en-GB" dirty="0"/>
              <a:t>	</a:t>
            </a:r>
            <a:r>
              <a:rPr lang="en-GB" dirty="0" smtClean="0"/>
              <a:t>Bilateral Bargaining</a:t>
            </a:r>
          </a:p>
          <a:p>
            <a:pPr marL="114300" indent="0">
              <a:buNone/>
            </a:pPr>
            <a:r>
              <a:rPr lang="en-GB" dirty="0"/>
              <a:t>	</a:t>
            </a:r>
            <a:r>
              <a:rPr lang="en-GB" dirty="0" smtClean="0"/>
              <a:t>Sellers set prices</a:t>
            </a:r>
          </a:p>
          <a:p>
            <a:pPr marL="114300" indent="0">
              <a:buNone/>
            </a:pPr>
            <a:r>
              <a:rPr lang="en-GB" dirty="0"/>
              <a:t>	</a:t>
            </a:r>
            <a:r>
              <a:rPr lang="en-GB" dirty="0" smtClean="0"/>
              <a:t>Buyers set prices</a:t>
            </a:r>
          </a:p>
          <a:p>
            <a:pPr marL="114300" indent="0">
              <a:buNone/>
            </a:pPr>
            <a:r>
              <a:rPr lang="en-GB" dirty="0" smtClean="0"/>
              <a:t>	…</a:t>
            </a:r>
            <a:endParaRPr lang="en-GB" dirty="0"/>
          </a:p>
        </p:txBody>
      </p:sp>
    </p:spTree>
    <p:extLst>
      <p:ext uri="{BB962C8B-B14F-4D97-AF65-F5344CB8AC3E}">
        <p14:creationId xmlns:p14="http://schemas.microsoft.com/office/powerpoint/2010/main" val="25211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Double auction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market period lasts a pre-determined time.</a:t>
            </a:r>
          </a:p>
          <a:p>
            <a:r>
              <a:rPr lang="en-GB" dirty="0" smtClean="0"/>
              <a:t>At any point buyers can make </a:t>
            </a:r>
            <a:r>
              <a:rPr lang="en-GB" i="1" dirty="0" smtClean="0"/>
              <a:t>bids</a:t>
            </a:r>
            <a:r>
              <a:rPr lang="en-GB" dirty="0" smtClean="0"/>
              <a:t>: a price at which they are willing to buy.</a:t>
            </a:r>
          </a:p>
          <a:p>
            <a:r>
              <a:rPr lang="en-GB" dirty="0"/>
              <a:t>At any point </a:t>
            </a:r>
            <a:r>
              <a:rPr lang="en-GB" dirty="0" smtClean="0"/>
              <a:t>sellers </a:t>
            </a:r>
            <a:r>
              <a:rPr lang="en-GB" dirty="0"/>
              <a:t>can make </a:t>
            </a:r>
            <a:r>
              <a:rPr lang="en-GB" i="1" dirty="0" smtClean="0"/>
              <a:t>asks</a:t>
            </a:r>
            <a:r>
              <a:rPr lang="en-GB" dirty="0" smtClean="0"/>
              <a:t>: </a:t>
            </a:r>
            <a:r>
              <a:rPr lang="en-GB" dirty="0"/>
              <a:t>a price </a:t>
            </a:r>
            <a:r>
              <a:rPr lang="en-GB" dirty="0" smtClean="0"/>
              <a:t>at which they </a:t>
            </a:r>
            <a:r>
              <a:rPr lang="en-GB" dirty="0"/>
              <a:t>are willing to </a:t>
            </a:r>
            <a:r>
              <a:rPr lang="en-GB" dirty="0" smtClean="0"/>
              <a:t>sell.</a:t>
            </a:r>
          </a:p>
          <a:p>
            <a:r>
              <a:rPr lang="en-GB" dirty="0" smtClean="0"/>
              <a:t>Bids and asks are posted.</a:t>
            </a:r>
          </a:p>
          <a:p>
            <a:r>
              <a:rPr lang="en-GB" dirty="0" smtClean="0"/>
              <a:t>At any time a buyer can accept a posted ask of a seller – and then a trade takes place at that price.</a:t>
            </a:r>
            <a:endParaRPr lang="en-GB" dirty="0"/>
          </a:p>
          <a:p>
            <a:r>
              <a:rPr lang="en-GB" dirty="0"/>
              <a:t>At any time a </a:t>
            </a:r>
            <a:r>
              <a:rPr lang="en-GB" dirty="0" smtClean="0"/>
              <a:t>seller </a:t>
            </a:r>
            <a:r>
              <a:rPr lang="en-GB" dirty="0"/>
              <a:t>can accept a posted </a:t>
            </a:r>
            <a:r>
              <a:rPr lang="en-GB" dirty="0" smtClean="0"/>
              <a:t>bid </a:t>
            </a:r>
            <a:r>
              <a:rPr lang="en-GB" dirty="0"/>
              <a:t>of a seller – and then a trade takes place at that price</a:t>
            </a:r>
            <a:r>
              <a:rPr lang="en-GB" dirty="0" smtClean="0"/>
              <a:t>.</a:t>
            </a:r>
          </a:p>
          <a:p>
            <a:r>
              <a:rPr lang="en-GB" dirty="0" smtClean="0"/>
              <a:t>There is no communication between the subjects and they do not know each others reservation prices.</a:t>
            </a:r>
            <a:endParaRPr lang="en-GB" dirty="0"/>
          </a:p>
          <a:p>
            <a:endParaRPr lang="en-GB" dirty="0" smtClean="0"/>
          </a:p>
        </p:txBody>
      </p:sp>
    </p:spTree>
    <p:extLst>
      <p:ext uri="{BB962C8B-B14F-4D97-AF65-F5344CB8AC3E}">
        <p14:creationId xmlns:p14="http://schemas.microsoft.com/office/powerpoint/2010/main" val="171162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The classic example from smith 1962</a:t>
            </a:r>
            <a:endParaRPr lang="en-GB" sz="3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3888432" cy="481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52120" y="1916832"/>
            <a:ext cx="2448272" cy="1200329"/>
          </a:xfrm>
          <a:prstGeom prst="rect">
            <a:avLst/>
          </a:prstGeom>
          <a:noFill/>
        </p:spPr>
        <p:txBody>
          <a:bodyPr wrap="square" rtlCol="0">
            <a:spAutoFit/>
          </a:bodyPr>
          <a:lstStyle/>
          <a:p>
            <a:r>
              <a:rPr lang="en-GB" dirty="0" smtClean="0"/>
              <a:t>11 potential buyers with reservation prices from 3.25 to 0.75.</a:t>
            </a:r>
            <a:endParaRPr lang="en-GB" dirty="0"/>
          </a:p>
        </p:txBody>
      </p:sp>
      <p:sp>
        <p:nvSpPr>
          <p:cNvPr id="5" name="TextBox 4"/>
          <p:cNvSpPr txBox="1"/>
          <p:nvPr/>
        </p:nvSpPr>
        <p:spPr>
          <a:xfrm>
            <a:off x="5652120" y="3573016"/>
            <a:ext cx="2376264" cy="1200329"/>
          </a:xfrm>
          <a:prstGeom prst="rect">
            <a:avLst/>
          </a:prstGeom>
          <a:noFill/>
        </p:spPr>
        <p:txBody>
          <a:bodyPr wrap="square" rtlCol="0">
            <a:spAutoFit/>
          </a:bodyPr>
          <a:lstStyle/>
          <a:p>
            <a:r>
              <a:rPr lang="en-GB" dirty="0" smtClean="0"/>
              <a:t>11 potential sellers with reservation prices from 0.75 to 3.25.</a:t>
            </a:r>
            <a:endParaRPr lang="en-GB" dirty="0"/>
          </a:p>
        </p:txBody>
      </p:sp>
      <p:sp>
        <p:nvSpPr>
          <p:cNvPr id="6" name="TextBox 5"/>
          <p:cNvSpPr txBox="1"/>
          <p:nvPr/>
        </p:nvSpPr>
        <p:spPr>
          <a:xfrm>
            <a:off x="5724128" y="5085184"/>
            <a:ext cx="2160240" cy="646331"/>
          </a:xfrm>
          <a:prstGeom prst="rect">
            <a:avLst/>
          </a:prstGeom>
          <a:noFill/>
        </p:spPr>
        <p:txBody>
          <a:bodyPr wrap="square" rtlCol="0">
            <a:spAutoFit/>
          </a:bodyPr>
          <a:lstStyle/>
          <a:p>
            <a:r>
              <a:rPr lang="en-GB" dirty="0" smtClean="0"/>
              <a:t>Equilibrium price 2.00.</a:t>
            </a:r>
            <a:endParaRPr lang="en-GB" dirty="0"/>
          </a:p>
        </p:txBody>
      </p:sp>
    </p:spTree>
    <p:extLst>
      <p:ext uri="{BB962C8B-B14F-4D97-AF65-F5344CB8AC3E}">
        <p14:creationId xmlns:p14="http://schemas.microsoft.com/office/powerpoint/2010/main" val="27903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happened in period 1?</a:t>
            </a:r>
            <a:endParaRPr lang="en-GB"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752600"/>
            <a:ext cx="7344815" cy="48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60032" y="1752600"/>
            <a:ext cx="2448272" cy="426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279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happened in period 2?</a:t>
            </a:r>
            <a:endParaRPr lang="en-GB"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752600"/>
            <a:ext cx="7344815" cy="48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36096" y="1916832"/>
            <a:ext cx="1944216"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445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can do for me</a:t>
            </a:r>
            <a:endParaRPr lang="en-GB" dirty="0"/>
          </a:p>
        </p:txBody>
      </p:sp>
      <p:sp>
        <p:nvSpPr>
          <p:cNvPr id="3" name="Content Placeholder 2"/>
          <p:cNvSpPr>
            <a:spLocks noGrp="1"/>
          </p:cNvSpPr>
          <p:nvPr>
            <p:ph idx="1"/>
          </p:nvPr>
        </p:nvSpPr>
        <p:spPr/>
        <p:txBody>
          <a:bodyPr>
            <a:normAutofit lnSpcReduction="10000"/>
          </a:bodyPr>
          <a:lstStyle/>
          <a:p>
            <a:r>
              <a:rPr lang="en-GB" dirty="0" smtClean="0"/>
              <a:t>After this lecture, could you send </a:t>
            </a:r>
            <a:r>
              <a:rPr lang="en-GB" dirty="0" smtClean="0">
                <a:hlinkClick r:id="rId2"/>
              </a:rPr>
              <a:t>me</a:t>
            </a:r>
            <a:r>
              <a:rPr lang="en-GB" dirty="0" smtClean="0"/>
              <a:t> an email stating:</a:t>
            </a:r>
          </a:p>
          <a:p>
            <a:r>
              <a:rPr lang="en-GB" dirty="0" smtClean="0"/>
              <a:t>Your first name</a:t>
            </a:r>
          </a:p>
          <a:p>
            <a:r>
              <a:rPr lang="en-GB" dirty="0" smtClean="0"/>
              <a:t>Your last name</a:t>
            </a:r>
          </a:p>
          <a:p>
            <a:r>
              <a:rPr lang="en-GB" dirty="0" smtClean="0"/>
              <a:t>Your email address</a:t>
            </a:r>
          </a:p>
          <a:p>
            <a:r>
              <a:rPr lang="en-GB" dirty="0" smtClean="0"/>
              <a:t>Your status and background</a:t>
            </a:r>
          </a:p>
          <a:p>
            <a:r>
              <a:rPr lang="en-GB" dirty="0" smtClean="0"/>
              <a:t>What your research interests are</a:t>
            </a:r>
          </a:p>
          <a:p>
            <a:r>
              <a:rPr lang="en-GB" dirty="0" smtClean="0"/>
              <a:t>Whether you have done experiments and what kind of experiment you are interested in doing.</a:t>
            </a:r>
          </a:p>
          <a:p>
            <a:r>
              <a:rPr lang="en-GB" dirty="0" smtClean="0"/>
              <a:t>Any other information that may help me construct this course in the best way for you.</a:t>
            </a:r>
          </a:p>
          <a:p>
            <a:r>
              <a:rPr lang="en-GB" dirty="0"/>
              <a:t>I will repeat this slide at the end of the lecture.</a:t>
            </a:r>
          </a:p>
          <a:p>
            <a:endParaRPr lang="en-GB" dirty="0"/>
          </a:p>
        </p:txBody>
      </p:sp>
    </p:spTree>
    <p:extLst>
      <p:ext uri="{BB962C8B-B14F-4D97-AF65-F5344CB8AC3E}">
        <p14:creationId xmlns:p14="http://schemas.microsoft.com/office/powerpoint/2010/main" val="53351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happened in period 3?</a:t>
            </a:r>
            <a:endParaRPr lang="en-GB"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752600"/>
            <a:ext cx="7344815" cy="48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40152" y="1844824"/>
            <a:ext cx="1368152"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8230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happened in period 4?</a:t>
            </a:r>
            <a:endParaRPr lang="en-GB"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752600"/>
            <a:ext cx="7344815" cy="48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32240" y="1844824"/>
            <a:ext cx="576064"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8044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happened in period 5?</a:t>
            </a:r>
            <a:endParaRPr lang="en-GB"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752600"/>
            <a:ext cx="7344815" cy="484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19864" y="5445224"/>
            <a:ext cx="1224136" cy="369332"/>
          </a:xfrm>
          <a:prstGeom prst="rect">
            <a:avLst/>
          </a:prstGeom>
          <a:noFill/>
        </p:spPr>
        <p:txBody>
          <a:bodyPr wrap="square" rtlCol="0">
            <a:spAutoFit/>
          </a:bodyPr>
          <a:lstStyle/>
          <a:p>
            <a:r>
              <a:rPr lang="en-GB" dirty="0" smtClean="0">
                <a:solidFill>
                  <a:srgbClr val="FF0000"/>
                </a:solidFill>
              </a:rPr>
              <a:t>Magic!?</a:t>
            </a:r>
            <a:endParaRPr lang="en-GB" dirty="0">
              <a:solidFill>
                <a:srgbClr val="FF0000"/>
              </a:solidFill>
            </a:endParaRPr>
          </a:p>
        </p:txBody>
      </p:sp>
      <p:sp>
        <p:nvSpPr>
          <p:cNvPr id="3" name="Rectangle 2"/>
          <p:cNvSpPr/>
          <p:nvPr/>
        </p:nvSpPr>
        <p:spPr>
          <a:xfrm>
            <a:off x="8774753" y="3095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795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theorists are vindicated!</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3744416" cy="50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55976" y="1819702"/>
            <a:ext cx="2304256" cy="584775"/>
          </a:xfrm>
          <a:prstGeom prst="rect">
            <a:avLst/>
          </a:prstGeom>
          <a:noFill/>
        </p:spPr>
        <p:txBody>
          <a:bodyPr wrap="square" rtlCol="0">
            <a:spAutoFit/>
          </a:bodyPr>
          <a:lstStyle/>
          <a:p>
            <a:r>
              <a:rPr lang="en-GB" sz="3200" dirty="0" smtClean="0"/>
              <a:t>But…</a:t>
            </a:r>
            <a:endParaRPr lang="en-GB" sz="3200" dirty="0"/>
          </a:p>
        </p:txBody>
      </p:sp>
      <p:sp>
        <p:nvSpPr>
          <p:cNvPr id="6" name="TextBox 5"/>
          <p:cNvSpPr txBox="1"/>
          <p:nvPr/>
        </p:nvSpPr>
        <p:spPr>
          <a:xfrm>
            <a:off x="4355976" y="3356992"/>
            <a:ext cx="4104456" cy="1754326"/>
          </a:xfrm>
          <a:prstGeom prst="rect">
            <a:avLst/>
          </a:prstGeom>
          <a:noFill/>
        </p:spPr>
        <p:txBody>
          <a:bodyPr wrap="square" rtlCol="0">
            <a:spAutoFit/>
          </a:bodyPr>
          <a:lstStyle/>
          <a:p>
            <a:r>
              <a:rPr lang="en-GB" dirty="0" smtClean="0"/>
              <a:t>All subjects endowed </a:t>
            </a:r>
            <a:r>
              <a:rPr lang="en-GB" dirty="0" smtClean="0"/>
              <a:t>at </a:t>
            </a:r>
            <a:r>
              <a:rPr lang="en-GB" dirty="0" smtClean="0"/>
              <a:t>the start with units of an asset that paid a random dividend with mean 24 cents each period. Endowed also with ultimately worthless experimental money with which to trade.</a:t>
            </a:r>
            <a:endParaRPr lang="en-GB" dirty="0"/>
          </a:p>
        </p:txBody>
      </p:sp>
      <p:cxnSp>
        <p:nvCxnSpPr>
          <p:cNvPr id="15" name="Straight Connector 14"/>
          <p:cNvCxnSpPr/>
          <p:nvPr/>
        </p:nvCxnSpPr>
        <p:spPr>
          <a:xfrm>
            <a:off x="4788024" y="458112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55976" y="2564904"/>
            <a:ext cx="4690708" cy="369332"/>
          </a:xfrm>
          <a:prstGeom prst="rect">
            <a:avLst/>
          </a:prstGeom>
          <a:noFill/>
        </p:spPr>
        <p:txBody>
          <a:bodyPr wrap="none" rtlCol="0">
            <a:spAutoFit/>
          </a:bodyPr>
          <a:lstStyle/>
          <a:p>
            <a:r>
              <a:rPr lang="en-GB" dirty="0" smtClean="0"/>
              <a:t>A repeated market – repeated 15 times.</a:t>
            </a:r>
            <a:endParaRPr lang="en-GB" dirty="0"/>
          </a:p>
        </p:txBody>
      </p:sp>
      <p:sp>
        <p:nvSpPr>
          <p:cNvPr id="19" name="TextBox 18"/>
          <p:cNvSpPr txBox="1"/>
          <p:nvPr/>
        </p:nvSpPr>
        <p:spPr>
          <a:xfrm>
            <a:off x="4355976" y="5445224"/>
            <a:ext cx="3312368" cy="923330"/>
          </a:xfrm>
          <a:prstGeom prst="rect">
            <a:avLst/>
          </a:prstGeom>
          <a:noFill/>
        </p:spPr>
        <p:txBody>
          <a:bodyPr wrap="square" rtlCol="0">
            <a:spAutoFit/>
          </a:bodyPr>
          <a:lstStyle/>
          <a:p>
            <a:r>
              <a:rPr lang="en-GB" dirty="0" smtClean="0"/>
              <a:t>We observe a bubble and a crash. </a:t>
            </a:r>
          </a:p>
          <a:p>
            <a:r>
              <a:rPr lang="en-GB" dirty="0" smtClean="0"/>
              <a:t>What was happening?</a:t>
            </a:r>
            <a:endParaRPr lang="en-GB" dirty="0"/>
          </a:p>
        </p:txBody>
      </p:sp>
      <p:sp>
        <p:nvSpPr>
          <p:cNvPr id="20" name="TextBox 19"/>
          <p:cNvSpPr txBox="1"/>
          <p:nvPr/>
        </p:nvSpPr>
        <p:spPr>
          <a:xfrm>
            <a:off x="4499992" y="2987660"/>
            <a:ext cx="3713123" cy="276999"/>
          </a:xfrm>
          <a:prstGeom prst="rect">
            <a:avLst/>
          </a:prstGeom>
          <a:noFill/>
        </p:spPr>
        <p:txBody>
          <a:bodyPr wrap="square" rtlCol="0">
            <a:spAutoFit/>
          </a:bodyPr>
          <a:lstStyle/>
          <a:p>
            <a:r>
              <a:rPr lang="en-GB" sz="1200" dirty="0" smtClean="0"/>
              <a:t>From Smith, </a:t>
            </a:r>
            <a:r>
              <a:rPr lang="en-GB" sz="1200" dirty="0" err="1" smtClean="0"/>
              <a:t>Suchanek</a:t>
            </a:r>
            <a:r>
              <a:rPr lang="en-GB" sz="1200" dirty="0" smtClean="0"/>
              <a:t> and Williams 1998</a:t>
            </a:r>
            <a:endParaRPr lang="en-GB" sz="1200" dirty="0"/>
          </a:p>
        </p:txBody>
      </p:sp>
    </p:spTree>
    <p:extLst>
      <p:ext uri="{BB962C8B-B14F-4D97-AF65-F5344CB8AC3E}">
        <p14:creationId xmlns:p14="http://schemas.microsoft.com/office/powerpoint/2010/main" val="3740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 theory</a:t>
            </a:r>
            <a:endParaRPr lang="en-GB" dirty="0"/>
          </a:p>
        </p:txBody>
      </p:sp>
      <p:sp>
        <p:nvSpPr>
          <p:cNvPr id="3" name="Content Placeholder 2"/>
          <p:cNvSpPr>
            <a:spLocks noGrp="1"/>
          </p:cNvSpPr>
          <p:nvPr>
            <p:ph idx="1"/>
          </p:nvPr>
        </p:nvSpPr>
        <p:spPr/>
        <p:txBody>
          <a:bodyPr/>
          <a:lstStyle/>
          <a:p>
            <a:r>
              <a:rPr lang="en-GB" dirty="0" smtClean="0">
                <a:solidFill>
                  <a:schemeClr val="tx1"/>
                </a:solidFill>
              </a:rPr>
              <a:t>Again here theorists are obsessed with equilibrium – here the Nash Equilibrium…</a:t>
            </a:r>
          </a:p>
          <a:p>
            <a:r>
              <a:rPr lang="en-GB" dirty="0" smtClean="0">
                <a:solidFill>
                  <a:schemeClr val="tx1"/>
                </a:solidFill>
              </a:rPr>
              <a:t>… in which everybody is doing the best for themselves given what everyone else is doing.</a:t>
            </a:r>
          </a:p>
          <a:p>
            <a:r>
              <a:rPr lang="en-GB" dirty="0" smtClean="0">
                <a:solidFill>
                  <a:schemeClr val="tx1"/>
                </a:solidFill>
              </a:rPr>
              <a:t>It is an equilibrium in the sense that once we are there, no individual </a:t>
            </a:r>
            <a:r>
              <a:rPr lang="en-GB" dirty="0">
                <a:solidFill>
                  <a:schemeClr val="tx1"/>
                </a:solidFill>
              </a:rPr>
              <a:t>c</a:t>
            </a:r>
            <a:r>
              <a:rPr lang="en-GB" dirty="0" smtClean="0">
                <a:solidFill>
                  <a:schemeClr val="tx1"/>
                </a:solidFill>
              </a:rPr>
              <a:t>an gain by changing his or her decision.</a:t>
            </a:r>
          </a:p>
          <a:p>
            <a:endParaRPr lang="en-GB" dirty="0" smtClean="0">
              <a:solidFill>
                <a:schemeClr val="tx1"/>
              </a:solidFill>
            </a:endParaRPr>
          </a:p>
          <a:p>
            <a:r>
              <a:rPr lang="en-GB" dirty="0" smtClean="0">
                <a:solidFill>
                  <a:schemeClr val="tx1"/>
                </a:solidFill>
              </a:rPr>
              <a:t>But is it attained?</a:t>
            </a:r>
          </a:p>
          <a:p>
            <a:r>
              <a:rPr lang="en-GB" dirty="0" smtClean="0">
                <a:solidFill>
                  <a:schemeClr val="tx1"/>
                </a:solidFill>
              </a:rPr>
              <a:t>Only experiments can tell us.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5086350"/>
            <a:ext cx="14763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11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symmetric game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chemeClr val="tx1"/>
                </a:solidFill>
              </a:rPr>
              <a:t>The two players move simultaneously.</a:t>
            </a:r>
          </a:p>
          <a:p>
            <a:endParaRPr lang="en-GB" dirty="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endParaRPr lang="en-GB" sz="1600" dirty="0" smtClean="0">
              <a:solidFill>
                <a:schemeClr val="tx1"/>
              </a:solidFill>
            </a:endParaRPr>
          </a:p>
          <a:p>
            <a:r>
              <a:rPr lang="en-GB" sz="1600" dirty="0" smtClean="0">
                <a:solidFill>
                  <a:schemeClr val="tx1"/>
                </a:solidFill>
              </a:rPr>
              <a:t>First number – payoff to A; second - payoff to B.</a:t>
            </a:r>
          </a:p>
          <a:p>
            <a:r>
              <a:rPr lang="en-GB" dirty="0" smtClean="0">
                <a:solidFill>
                  <a:schemeClr val="tx1"/>
                </a:solidFill>
              </a:rPr>
              <a:t>What would you do?</a:t>
            </a:r>
          </a:p>
          <a:p>
            <a:r>
              <a:rPr lang="en-GB" dirty="0" smtClean="0">
                <a:solidFill>
                  <a:schemeClr val="tx1"/>
                </a:solidFill>
              </a:rPr>
              <a:t>What does the theory predict?</a:t>
            </a:r>
          </a:p>
          <a:p>
            <a:r>
              <a:rPr lang="en-GB" dirty="0" smtClean="0">
                <a:solidFill>
                  <a:schemeClr val="tx1"/>
                </a:solidFill>
              </a:rPr>
              <a:t>How does one set up an experiment to test it?</a:t>
            </a:r>
          </a:p>
          <a:p>
            <a:r>
              <a:rPr lang="en-GB" dirty="0" smtClean="0">
                <a:solidFill>
                  <a:schemeClr val="tx1"/>
                </a:solidFill>
              </a:rPr>
              <a:t>The theory works! Experiments with real money prove it.</a:t>
            </a:r>
            <a:endParaRPr lang="en-GB"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15799868"/>
              </p:ext>
            </p:extLst>
          </p:nvPr>
        </p:nvGraphicFramePr>
        <p:xfrm>
          <a:off x="861312" y="270892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35632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343472">
                  <a:extLst>
                    <a:ext uri="{9D8B030D-6E8A-4147-A177-3AD203B41FA5}">
                      <a16:colId xmlns:a16="http://schemas.microsoft.com/office/drawing/2014/main" val="20003"/>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smtClean="0">
                          <a:solidFill>
                            <a:schemeClr val="tx1"/>
                          </a:solidFill>
                        </a:rPr>
                        <a:t>Player</a:t>
                      </a:r>
                      <a:r>
                        <a:rPr lang="en-GB" b="0" baseline="0" dirty="0" smtClean="0">
                          <a:solidFill>
                            <a:schemeClr val="tx1"/>
                          </a:solidFill>
                        </a:rPr>
                        <a:t> B</a:t>
                      </a:r>
                      <a:r>
                        <a:rPr lang="en-GB" dirty="0" smtClean="0"/>
                        <a:t> 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GB" baseline="0" dirty="0" smtClean="0"/>
                        <a:t>Player 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£10,   £10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£12,   £0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£0,     £12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£11,   £11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6421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chemeClr val="tx1"/>
                </a:solidFill>
              </a:rPr>
              <a:t>The two players move simultaneously</a:t>
            </a:r>
          </a:p>
          <a:p>
            <a:endParaRPr lang="en-GB" dirty="0">
              <a:solidFill>
                <a:schemeClr val="tx1"/>
              </a:solidFill>
            </a:endParaRPr>
          </a:p>
          <a:p>
            <a:endParaRPr lang="en-GB" dirty="0" smtClean="0">
              <a:solidFill>
                <a:schemeClr val="tx1"/>
              </a:solidFill>
            </a:endParaRPr>
          </a:p>
          <a:p>
            <a:endParaRPr lang="en-GB" dirty="0">
              <a:solidFill>
                <a:schemeClr val="tx1"/>
              </a:solidFill>
            </a:endParaRPr>
          </a:p>
          <a:p>
            <a:endParaRPr lang="en-GB" dirty="0" smtClean="0">
              <a:solidFill>
                <a:schemeClr val="tx1"/>
              </a:solidFill>
            </a:endParaRPr>
          </a:p>
          <a:p>
            <a:r>
              <a:rPr lang="en-GB" sz="1600" dirty="0" smtClean="0">
                <a:solidFill>
                  <a:schemeClr val="tx1"/>
                </a:solidFill>
              </a:rPr>
              <a:t>First number – payoff to A; second - payoff to B.</a:t>
            </a:r>
          </a:p>
          <a:p>
            <a:r>
              <a:rPr lang="en-GB" dirty="0" smtClean="0">
                <a:solidFill>
                  <a:schemeClr val="tx1"/>
                </a:solidFill>
              </a:rPr>
              <a:t>What would you do?</a:t>
            </a:r>
          </a:p>
          <a:p>
            <a:r>
              <a:rPr lang="en-GB" dirty="0" smtClean="0">
                <a:solidFill>
                  <a:schemeClr val="tx1"/>
                </a:solidFill>
              </a:rPr>
              <a:t>What does the theory predict?</a:t>
            </a:r>
          </a:p>
          <a:p>
            <a:r>
              <a:rPr lang="en-GB" dirty="0" smtClean="0">
                <a:solidFill>
                  <a:schemeClr val="tx1"/>
                </a:solidFill>
              </a:rPr>
              <a:t>How does one set up an experiment to test it?</a:t>
            </a:r>
          </a:p>
          <a:p>
            <a:r>
              <a:rPr lang="en-GB" dirty="0" smtClean="0">
                <a:solidFill>
                  <a:schemeClr val="tx1"/>
                </a:solidFill>
              </a:rPr>
              <a:t>The theory does not work! Experiments with real money prove it.</a:t>
            </a:r>
          </a:p>
        </p:txBody>
      </p:sp>
      <p:graphicFrame>
        <p:nvGraphicFramePr>
          <p:cNvPr id="5" name="Table 4"/>
          <p:cNvGraphicFramePr>
            <a:graphicFrameLocks noGrp="1"/>
          </p:cNvGraphicFramePr>
          <p:nvPr>
            <p:extLst>
              <p:ext uri="{D42A27DB-BD31-4B8C-83A1-F6EECF244321}">
                <p14:modId xmlns:p14="http://schemas.microsoft.com/office/powerpoint/2010/main" val="463614591"/>
              </p:ext>
            </p:extLst>
          </p:nvPr>
        </p:nvGraphicFramePr>
        <p:xfrm>
          <a:off x="755576" y="2204864"/>
          <a:ext cx="7200799" cy="148336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602130">
                  <a:extLst>
                    <a:ext uri="{9D8B030D-6E8A-4147-A177-3AD203B41FA5}">
                      <a16:colId xmlns:a16="http://schemas.microsoft.com/office/drawing/2014/main" val="20001"/>
                    </a:ext>
                  </a:extLst>
                </a:gridCol>
                <a:gridCol w="1998270">
                  <a:extLst>
                    <a:ext uri="{9D8B030D-6E8A-4147-A177-3AD203B41FA5}">
                      <a16:colId xmlns:a16="http://schemas.microsoft.com/office/drawing/2014/main" val="20002"/>
                    </a:ext>
                  </a:extLst>
                </a:gridCol>
                <a:gridCol w="1800199">
                  <a:extLst>
                    <a:ext uri="{9D8B030D-6E8A-4147-A177-3AD203B41FA5}">
                      <a16:colId xmlns:a16="http://schemas.microsoft.com/office/drawing/2014/main" val="20003"/>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smtClean="0">
                          <a:solidFill>
                            <a:schemeClr val="tx1"/>
                          </a:solidFill>
                        </a:rPr>
                        <a:t>Player</a:t>
                      </a:r>
                      <a:r>
                        <a:rPr lang="en-GB" b="0" baseline="0" dirty="0" smtClean="0">
                          <a:solidFill>
                            <a:schemeClr val="tx1"/>
                          </a:solidFill>
                        </a:rPr>
                        <a:t> B</a:t>
                      </a:r>
                      <a:r>
                        <a:rPr lang="en-GB" dirty="0" smtClean="0"/>
                        <a:t> 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GB" baseline="0" dirty="0" smtClean="0"/>
                        <a:t>Player 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£1,   £1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£1001,   £0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£0,  £1001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t>£1000,   £1000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6835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this tell us?</a:t>
            </a:r>
            <a:endParaRPr lang="en-GB" dirty="0"/>
          </a:p>
        </p:txBody>
      </p:sp>
      <p:sp>
        <p:nvSpPr>
          <p:cNvPr id="3" name="Content Placeholder 2"/>
          <p:cNvSpPr>
            <a:spLocks noGrp="1"/>
          </p:cNvSpPr>
          <p:nvPr>
            <p:ph idx="1"/>
          </p:nvPr>
        </p:nvSpPr>
        <p:spPr/>
        <p:txBody>
          <a:bodyPr/>
          <a:lstStyle/>
          <a:p>
            <a:r>
              <a:rPr lang="en-GB" dirty="0" smtClean="0">
                <a:solidFill>
                  <a:schemeClr val="tx1"/>
                </a:solidFill>
              </a:rPr>
              <a:t>Game theory ‘predictions’ are satisfied sometimes but not always.</a:t>
            </a:r>
          </a:p>
          <a:p>
            <a:r>
              <a:rPr lang="en-GB" dirty="0" smtClean="0">
                <a:solidFill>
                  <a:schemeClr val="tx1"/>
                </a:solidFill>
              </a:rPr>
              <a:t>It depends on the out-of-equilibrium payoffs – which are irrelevant to the theory.</a:t>
            </a:r>
          </a:p>
          <a:p>
            <a:r>
              <a:rPr lang="en-GB" dirty="0" smtClean="0">
                <a:solidFill>
                  <a:schemeClr val="tx1"/>
                </a:solidFill>
              </a:rPr>
              <a:t>Is out-of-equilibrium play a sign of trust, other-regarding preferences, or better-than-Nash rationality?</a:t>
            </a:r>
          </a:p>
          <a:p>
            <a:r>
              <a:rPr lang="en-GB" dirty="0" smtClean="0">
                <a:solidFill>
                  <a:schemeClr val="tx1"/>
                </a:solidFill>
              </a:rPr>
              <a:t>Other experiments can tell us.</a:t>
            </a:r>
            <a:endParaRPr lang="en-GB" dirty="0">
              <a:solidFill>
                <a:schemeClr val="tx1"/>
              </a:solidFill>
            </a:endParaRPr>
          </a:p>
        </p:txBody>
      </p:sp>
    </p:spTree>
    <p:extLst>
      <p:ext uri="{BB962C8B-B14F-4D97-AF65-F5344CB8AC3E}">
        <p14:creationId xmlns:p14="http://schemas.microsoft.com/office/powerpoint/2010/main" val="126574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 sequential-play game</a:t>
            </a:r>
            <a:endParaRPr lang="en-GB" dirty="0"/>
          </a:p>
        </p:txBody>
      </p:sp>
      <p:sp>
        <p:nvSpPr>
          <p:cNvPr id="3" name="Content Placeholder 2"/>
          <p:cNvSpPr>
            <a:spLocks noGrp="1"/>
          </p:cNvSpPr>
          <p:nvPr>
            <p:ph idx="1"/>
          </p:nvPr>
        </p:nvSpPr>
        <p:spPr/>
        <p:txBody>
          <a:bodyPr>
            <a:normAutofit/>
          </a:bodyPr>
          <a:lstStyle/>
          <a:p>
            <a:r>
              <a:rPr lang="en-GB" dirty="0" smtClean="0">
                <a:solidFill>
                  <a:schemeClr val="tx1"/>
                </a:solidFill>
              </a:rPr>
              <a:t>A simple sequential one-shot Trust Game.</a:t>
            </a:r>
          </a:p>
          <a:p>
            <a:r>
              <a:rPr lang="en-GB" dirty="0" smtClean="0">
                <a:solidFill>
                  <a:schemeClr val="tx1"/>
                </a:solidFill>
              </a:rPr>
              <a:t>Two players, A and B. A has some money given to him/her by the experimenter; he can pass some to B and the amount becomes quadrupled.</a:t>
            </a:r>
          </a:p>
          <a:p>
            <a:r>
              <a:rPr lang="en-GB" dirty="0" smtClean="0">
                <a:solidFill>
                  <a:schemeClr val="tx1"/>
                </a:solidFill>
              </a:rPr>
              <a:t>Then B has to decide how much to pass back to A.</a:t>
            </a:r>
          </a:p>
          <a:p>
            <a:r>
              <a:rPr lang="en-GB" dirty="0" smtClean="0">
                <a:solidFill>
                  <a:schemeClr val="tx1"/>
                </a:solidFill>
              </a:rPr>
              <a:t>What is the Nash Equilibrium? </a:t>
            </a:r>
          </a:p>
          <a:p>
            <a:r>
              <a:rPr lang="en-GB" dirty="0" smtClean="0">
                <a:solidFill>
                  <a:schemeClr val="tx1"/>
                </a:solidFill>
              </a:rPr>
              <a:t>What do experiments show?</a:t>
            </a:r>
          </a:p>
          <a:p>
            <a:r>
              <a:rPr lang="en-GB" dirty="0" smtClean="0">
                <a:solidFill>
                  <a:schemeClr val="tx1"/>
                </a:solidFill>
              </a:rPr>
              <a:t>That Player A does pass some money – often 50% of the given amount.</a:t>
            </a:r>
          </a:p>
          <a:p>
            <a:r>
              <a:rPr lang="en-GB" dirty="0" smtClean="0">
                <a:solidFill>
                  <a:schemeClr val="tx1"/>
                </a:solidFill>
              </a:rPr>
              <a:t>Trust? Other-regarding preferences? Better-than-Nash rationality?</a:t>
            </a:r>
          </a:p>
        </p:txBody>
      </p:sp>
    </p:spTree>
    <p:extLst>
      <p:ext uri="{BB962C8B-B14F-4D97-AF65-F5344CB8AC3E}">
        <p14:creationId xmlns:p14="http://schemas.microsoft.com/office/powerpoint/2010/main" val="277135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Setting up an experimental test of a sequential play game</a:t>
            </a:r>
            <a:endParaRPr lang="en-GB" dirty="0"/>
          </a:p>
        </p:txBody>
      </p:sp>
      <p:sp>
        <p:nvSpPr>
          <p:cNvPr id="3" name="Content Placeholder 2"/>
          <p:cNvSpPr>
            <a:spLocks noGrp="1"/>
          </p:cNvSpPr>
          <p:nvPr>
            <p:ph idx="1"/>
          </p:nvPr>
        </p:nvSpPr>
        <p:spPr/>
        <p:txBody>
          <a:bodyPr/>
          <a:lstStyle/>
          <a:p>
            <a:r>
              <a:rPr lang="en-GB" dirty="0" smtClean="0"/>
              <a:t>Get 2 subjects/participants (into the laboratory, tell them the rules of the game, including the payoffs, get them to play it, see what happens, pay them and thank them.</a:t>
            </a:r>
          </a:p>
          <a:p>
            <a:r>
              <a:rPr lang="en-GB" dirty="0" smtClean="0"/>
              <a:t>Paying them is crucial for economists (not so psychologists).</a:t>
            </a:r>
          </a:p>
          <a:p>
            <a:r>
              <a:rPr lang="en-GB" dirty="0" smtClean="0"/>
              <a:t>Is one problem with one pair of subjects sufficient?</a:t>
            </a:r>
          </a:p>
          <a:p>
            <a:r>
              <a:rPr lang="en-GB" dirty="0" smtClean="0"/>
              <a:t>Repetitions (the same pair </a:t>
            </a:r>
            <a:r>
              <a:rPr lang="en-GB" dirty="0"/>
              <a:t>o</a:t>
            </a:r>
            <a:r>
              <a:rPr lang="en-GB" dirty="0" smtClean="0"/>
              <a:t>r different pairs)/</a:t>
            </a:r>
          </a:p>
          <a:p>
            <a:endParaRPr lang="en-GB" dirty="0"/>
          </a:p>
          <a:p>
            <a:r>
              <a:rPr lang="en-GB" dirty="0" smtClean="0"/>
              <a:t>(Note that a repeated game with the same pair is a different game).</a:t>
            </a:r>
          </a:p>
          <a:p>
            <a:endParaRPr lang="en-GB" dirty="0"/>
          </a:p>
        </p:txBody>
      </p:sp>
    </p:spTree>
    <p:extLst>
      <p:ext uri="{BB962C8B-B14F-4D97-AF65-F5344CB8AC3E}">
        <p14:creationId xmlns:p14="http://schemas.microsoft.com/office/powerpoint/2010/main" val="377301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question for you</a:t>
            </a:r>
            <a:endParaRPr lang="en-GB" dirty="0"/>
          </a:p>
        </p:txBody>
      </p:sp>
      <p:sp>
        <p:nvSpPr>
          <p:cNvPr id="3" name="Content Placeholder 2"/>
          <p:cNvSpPr>
            <a:spLocks noGrp="1"/>
          </p:cNvSpPr>
          <p:nvPr>
            <p:ph idx="1"/>
          </p:nvPr>
        </p:nvSpPr>
        <p:spPr/>
        <p:txBody>
          <a:bodyPr/>
          <a:lstStyle/>
          <a:p>
            <a:pPr marL="114300" lvl="0" indent="0">
              <a:buNone/>
            </a:pPr>
            <a:r>
              <a:rPr lang="en-US" dirty="0"/>
              <a:t>What would you think about a scientist who wants to test the efficiency of a drug, who collects data on the sale of the drug (in some town or region or country) and data on the incidence of the problem that the drug is supposed to cure (in that town or region or country), and </a:t>
            </a:r>
            <a:r>
              <a:rPr lang="en-US" dirty="0" smtClean="0"/>
              <a:t>statistically looks at the relationship between  </a:t>
            </a:r>
            <a:r>
              <a:rPr lang="en-US" dirty="0"/>
              <a:t>the </a:t>
            </a:r>
            <a:r>
              <a:rPr lang="en-US" dirty="0" smtClean="0"/>
              <a:t>latter and </a:t>
            </a:r>
            <a:r>
              <a:rPr lang="en-US" dirty="0"/>
              <a:t>the former?</a:t>
            </a:r>
            <a:endParaRPr lang="en-GB" dirty="0"/>
          </a:p>
          <a:p>
            <a:endParaRPr lang="en-GB" dirty="0"/>
          </a:p>
        </p:txBody>
      </p:sp>
    </p:spTree>
    <p:extLst>
      <p:ext uri="{BB962C8B-B14F-4D97-AF65-F5344CB8AC3E}">
        <p14:creationId xmlns:p14="http://schemas.microsoft.com/office/powerpoint/2010/main" val="28241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Axioms</a:t>
            </a:r>
            <a:endParaRPr lang="en-GB" dirty="0"/>
          </a:p>
        </p:txBody>
      </p:sp>
      <p:sp>
        <p:nvSpPr>
          <p:cNvPr id="3" name="Content Placeholder 2"/>
          <p:cNvSpPr>
            <a:spLocks noGrp="1"/>
          </p:cNvSpPr>
          <p:nvPr>
            <p:ph idx="1"/>
          </p:nvPr>
        </p:nvSpPr>
        <p:spPr>
          <a:xfrm>
            <a:off x="457200" y="1752600"/>
            <a:ext cx="8229600" cy="4844752"/>
          </a:xfrm>
        </p:spPr>
        <p:txBody>
          <a:bodyPr/>
          <a:lstStyle/>
          <a:p>
            <a:r>
              <a:rPr lang="en-GB" dirty="0" smtClean="0"/>
              <a:t>Economists love axioms – definitions of ‘rationality’.</a:t>
            </a:r>
          </a:p>
          <a:p>
            <a:r>
              <a:rPr lang="en-GB" dirty="0" smtClean="0"/>
              <a:t>They are beautiful and intellectually appealing.</a:t>
            </a:r>
          </a:p>
          <a:p>
            <a:r>
              <a:rPr lang="en-GB" dirty="0" smtClean="0"/>
              <a:t>Consider this axiom – which is called the Independence Axiom.</a:t>
            </a:r>
          </a:p>
          <a:p>
            <a:r>
              <a:rPr lang="en-GB" dirty="0" smtClean="0"/>
              <a:t>Suppose you prefer A to B, where A and B can be anything.</a:t>
            </a:r>
          </a:p>
          <a:p>
            <a:r>
              <a:rPr lang="en-GB" dirty="0" smtClean="0"/>
              <a:t>Now suppose you are offered the following risky choice: between Left and Right. Which would you choose? C is anything. </a:t>
            </a:r>
            <a:r>
              <a:rPr lang="en-GB" i="1" dirty="0"/>
              <a:t>p</a:t>
            </a:r>
            <a:r>
              <a:rPr lang="en-GB" i="1" dirty="0" smtClean="0"/>
              <a:t> </a:t>
            </a:r>
            <a:r>
              <a:rPr lang="en-GB" dirty="0" smtClean="0"/>
              <a:t>is anything.</a:t>
            </a:r>
            <a:endParaRPr lang="en-GB" dirty="0"/>
          </a:p>
          <a:p>
            <a:endParaRPr lang="en-GB" dirty="0"/>
          </a:p>
        </p:txBody>
      </p:sp>
      <p:grpSp>
        <p:nvGrpSpPr>
          <p:cNvPr id="16" name="Group 15"/>
          <p:cNvGrpSpPr/>
          <p:nvPr/>
        </p:nvGrpSpPr>
        <p:grpSpPr>
          <a:xfrm>
            <a:off x="1623798" y="5446915"/>
            <a:ext cx="1583588" cy="914038"/>
            <a:chOff x="1173384" y="5435932"/>
            <a:chExt cx="1583588" cy="914038"/>
          </a:xfrm>
        </p:grpSpPr>
        <p:sp>
          <p:nvSpPr>
            <p:cNvPr id="4" name="Oval 3"/>
            <p:cNvSpPr/>
            <p:nvPr/>
          </p:nvSpPr>
          <p:spPr>
            <a:xfrm>
              <a:off x="1173384" y="5805264"/>
              <a:ext cx="216024"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stCxn id="4" idx="6"/>
            </p:cNvCxnSpPr>
            <p:nvPr/>
          </p:nvCxnSpPr>
          <p:spPr>
            <a:xfrm flipV="1">
              <a:off x="1389408" y="5661248"/>
              <a:ext cx="734320" cy="258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p:cNvCxnSpPr>
            <p:nvPr/>
          </p:nvCxnSpPr>
          <p:spPr>
            <a:xfrm>
              <a:off x="1389408" y="5919564"/>
              <a:ext cx="734320" cy="245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08900" y="5435932"/>
              <a:ext cx="648072" cy="369332"/>
            </a:xfrm>
            <a:prstGeom prst="rect">
              <a:avLst/>
            </a:prstGeom>
            <a:noFill/>
          </p:spPr>
          <p:txBody>
            <a:bodyPr wrap="square" rtlCol="0">
              <a:spAutoFit/>
            </a:bodyPr>
            <a:lstStyle/>
            <a:p>
              <a:r>
                <a:rPr lang="en-GB" dirty="0" smtClean="0"/>
                <a:t>A</a:t>
              </a:r>
              <a:endParaRPr lang="en-GB" dirty="0"/>
            </a:p>
          </p:txBody>
        </p:sp>
        <p:sp>
          <p:nvSpPr>
            <p:cNvPr id="10" name="TextBox 9"/>
            <p:cNvSpPr txBox="1"/>
            <p:nvPr/>
          </p:nvSpPr>
          <p:spPr>
            <a:xfrm>
              <a:off x="2152318" y="5980638"/>
              <a:ext cx="561236" cy="369332"/>
            </a:xfrm>
            <a:prstGeom prst="rect">
              <a:avLst/>
            </a:prstGeom>
            <a:noFill/>
          </p:spPr>
          <p:txBody>
            <a:bodyPr wrap="square" rtlCol="0">
              <a:spAutoFit/>
            </a:bodyPr>
            <a:lstStyle/>
            <a:p>
              <a:r>
                <a:rPr lang="en-GB" dirty="0"/>
                <a:t>C</a:t>
              </a:r>
            </a:p>
          </p:txBody>
        </p:sp>
        <p:sp>
          <p:nvSpPr>
            <p:cNvPr id="11" name="TextBox 10"/>
            <p:cNvSpPr txBox="1"/>
            <p:nvPr/>
          </p:nvSpPr>
          <p:spPr>
            <a:xfrm>
              <a:off x="1654580" y="5538072"/>
              <a:ext cx="396044" cy="276999"/>
            </a:xfrm>
            <a:prstGeom prst="rect">
              <a:avLst/>
            </a:prstGeom>
            <a:noFill/>
          </p:spPr>
          <p:txBody>
            <a:bodyPr wrap="square" rtlCol="0">
              <a:spAutoFit/>
            </a:bodyPr>
            <a:lstStyle/>
            <a:p>
              <a:r>
                <a:rPr lang="en-GB" sz="1200" i="1" dirty="0" smtClean="0"/>
                <a:t>p</a:t>
              </a:r>
              <a:endParaRPr lang="en-GB" sz="1200" i="1" dirty="0"/>
            </a:p>
          </p:txBody>
        </p:sp>
        <p:sp>
          <p:nvSpPr>
            <p:cNvPr id="12" name="TextBox 11"/>
            <p:cNvSpPr txBox="1"/>
            <p:nvPr/>
          </p:nvSpPr>
          <p:spPr>
            <a:xfrm>
              <a:off x="1538282" y="6042434"/>
              <a:ext cx="628640" cy="276999"/>
            </a:xfrm>
            <a:prstGeom prst="rect">
              <a:avLst/>
            </a:prstGeom>
            <a:noFill/>
          </p:spPr>
          <p:txBody>
            <a:bodyPr wrap="square" rtlCol="0">
              <a:spAutoFit/>
            </a:bodyPr>
            <a:lstStyle/>
            <a:p>
              <a:r>
                <a:rPr lang="en-GB" sz="1200" i="1" dirty="0" smtClean="0"/>
                <a:t>1-p</a:t>
              </a:r>
              <a:endParaRPr lang="en-GB" sz="1200" i="1" dirty="0"/>
            </a:p>
          </p:txBody>
        </p:sp>
      </p:grpSp>
      <p:grpSp>
        <p:nvGrpSpPr>
          <p:cNvPr id="17" name="Group 16"/>
          <p:cNvGrpSpPr/>
          <p:nvPr/>
        </p:nvGrpSpPr>
        <p:grpSpPr>
          <a:xfrm>
            <a:off x="4723219" y="5435932"/>
            <a:ext cx="1608891" cy="982584"/>
            <a:chOff x="3656419" y="5445739"/>
            <a:chExt cx="1608891" cy="982584"/>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419" y="5815071"/>
              <a:ext cx="244475"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921" y="5579815"/>
              <a:ext cx="8223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894" y="5942864"/>
              <a:ext cx="82232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17238" y="5445739"/>
              <a:ext cx="648072" cy="369332"/>
            </a:xfrm>
            <a:prstGeom prst="rect">
              <a:avLst/>
            </a:prstGeom>
            <a:noFill/>
          </p:spPr>
          <p:txBody>
            <a:bodyPr wrap="square" rtlCol="0">
              <a:spAutoFit/>
            </a:bodyPr>
            <a:lstStyle/>
            <a:p>
              <a:r>
                <a:rPr lang="en-GB" dirty="0" smtClean="0"/>
                <a:t>B</a:t>
              </a:r>
              <a:endParaRPr lang="en-GB" dirty="0"/>
            </a:p>
          </p:txBody>
        </p:sp>
        <p:sp>
          <p:nvSpPr>
            <p:cNvPr id="14" name="TextBox 13"/>
            <p:cNvSpPr txBox="1"/>
            <p:nvPr/>
          </p:nvSpPr>
          <p:spPr>
            <a:xfrm>
              <a:off x="4593232" y="6042434"/>
              <a:ext cx="504056" cy="369332"/>
            </a:xfrm>
            <a:prstGeom prst="rect">
              <a:avLst/>
            </a:prstGeom>
            <a:noFill/>
          </p:spPr>
          <p:txBody>
            <a:bodyPr wrap="square" rtlCol="0">
              <a:spAutoFit/>
            </a:bodyPr>
            <a:lstStyle/>
            <a:p>
              <a:r>
                <a:rPr lang="en-GB" dirty="0" smtClean="0"/>
                <a:t>C</a:t>
              </a:r>
              <a:endParaRPr lang="en-GB" dirty="0"/>
            </a:p>
          </p:txBody>
        </p:sp>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645" y="5514646"/>
              <a:ext cx="3968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4582" y="6104473"/>
              <a:ext cx="6286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6804248" y="5538072"/>
            <a:ext cx="2088232" cy="646331"/>
          </a:xfrm>
          <a:prstGeom prst="rect">
            <a:avLst/>
          </a:prstGeom>
          <a:noFill/>
        </p:spPr>
        <p:txBody>
          <a:bodyPr wrap="square" rtlCol="0">
            <a:spAutoFit/>
          </a:bodyPr>
          <a:lstStyle/>
          <a:p>
            <a:r>
              <a:rPr lang="en-GB" sz="1200" dirty="0" smtClean="0"/>
              <a:t>These are both risky choices with probabilities </a:t>
            </a:r>
            <a:r>
              <a:rPr lang="en-GB" sz="1200" i="1" dirty="0" smtClean="0"/>
              <a:t>p </a:t>
            </a:r>
            <a:r>
              <a:rPr lang="en-GB" sz="1200" dirty="0" smtClean="0"/>
              <a:t>and </a:t>
            </a:r>
            <a:r>
              <a:rPr lang="en-GB" sz="1200" i="1" dirty="0" smtClean="0"/>
              <a:t>1-p</a:t>
            </a:r>
            <a:r>
              <a:rPr lang="en-GB" sz="1200" dirty="0" smtClean="0"/>
              <a:t>.</a:t>
            </a:r>
            <a:endParaRPr lang="en-GB" sz="1200" dirty="0"/>
          </a:p>
        </p:txBody>
      </p:sp>
      <p:sp>
        <p:nvSpPr>
          <p:cNvPr id="18" name="TextBox 17"/>
          <p:cNvSpPr txBox="1"/>
          <p:nvPr/>
        </p:nvSpPr>
        <p:spPr>
          <a:xfrm>
            <a:off x="4147155" y="5765435"/>
            <a:ext cx="576064" cy="276999"/>
          </a:xfrm>
          <a:prstGeom prst="rect">
            <a:avLst/>
          </a:prstGeom>
          <a:noFill/>
        </p:spPr>
        <p:txBody>
          <a:bodyPr wrap="square" rtlCol="0">
            <a:spAutoFit/>
          </a:bodyPr>
          <a:lstStyle/>
          <a:p>
            <a:r>
              <a:rPr lang="en-GB" sz="1200" dirty="0" smtClean="0"/>
              <a:t>Right</a:t>
            </a:r>
            <a:endParaRPr lang="en-GB" sz="1200" dirty="0"/>
          </a:p>
        </p:txBody>
      </p:sp>
      <p:sp>
        <p:nvSpPr>
          <p:cNvPr id="19" name="TextBox 18"/>
          <p:cNvSpPr txBox="1"/>
          <p:nvPr/>
        </p:nvSpPr>
        <p:spPr>
          <a:xfrm>
            <a:off x="1119742" y="5788567"/>
            <a:ext cx="720080" cy="276999"/>
          </a:xfrm>
          <a:prstGeom prst="rect">
            <a:avLst/>
          </a:prstGeom>
          <a:noFill/>
        </p:spPr>
        <p:txBody>
          <a:bodyPr wrap="square" rtlCol="0">
            <a:spAutoFit/>
          </a:bodyPr>
          <a:lstStyle/>
          <a:p>
            <a:r>
              <a:rPr lang="en-GB" sz="1200" dirty="0" smtClean="0"/>
              <a:t>Left</a:t>
            </a:r>
            <a:endParaRPr lang="en-GB" sz="1200" dirty="0"/>
          </a:p>
        </p:txBody>
      </p:sp>
    </p:spTree>
    <p:extLst>
      <p:ext uri="{BB962C8B-B14F-4D97-AF65-F5344CB8AC3E}">
        <p14:creationId xmlns:p14="http://schemas.microsoft.com/office/powerpoint/2010/main" val="21156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a test</a:t>
            </a:r>
            <a:endParaRPr lang="en-GB" dirty="0"/>
          </a:p>
        </p:txBody>
      </p:sp>
      <p:sp>
        <p:nvSpPr>
          <p:cNvPr id="3" name="Content Placeholder 2"/>
          <p:cNvSpPr>
            <a:spLocks noGrp="1"/>
          </p:cNvSpPr>
          <p:nvPr>
            <p:ph idx="1"/>
          </p:nvPr>
        </p:nvSpPr>
        <p:spPr/>
        <p:txBody>
          <a:bodyPr>
            <a:normAutofit/>
          </a:bodyPr>
          <a:lstStyle/>
          <a:p>
            <a:pPr marL="266700" lvl="8" indent="0">
              <a:buNone/>
            </a:pPr>
            <a:r>
              <a:rPr lang="en-GB" sz="2400" dirty="0" smtClean="0"/>
              <a:t>What would you choose here?</a:t>
            </a:r>
          </a:p>
          <a:p>
            <a:pPr marL="2194560" lvl="8" indent="0">
              <a:buNone/>
            </a:pPr>
            <a:endParaRPr lang="en-GB" sz="2400" dirty="0"/>
          </a:p>
          <a:p>
            <a:pPr marL="2194560" lvl="8" indent="0">
              <a:buNone/>
            </a:pPr>
            <a:endParaRPr lang="en-GB" sz="2400" dirty="0" smtClean="0"/>
          </a:p>
          <a:p>
            <a:pPr marL="266700" lvl="8" indent="0">
              <a:buNone/>
            </a:pPr>
            <a:r>
              <a:rPr lang="en-GB" sz="2400" dirty="0" smtClean="0"/>
              <a:t>And here?</a:t>
            </a:r>
          </a:p>
        </p:txBody>
      </p:sp>
      <p:sp>
        <p:nvSpPr>
          <p:cNvPr id="5" name="Oval 4"/>
          <p:cNvSpPr/>
          <p:nvPr/>
        </p:nvSpPr>
        <p:spPr>
          <a:xfrm>
            <a:off x="1202806" y="3124704"/>
            <a:ext cx="36004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1619672" y="3284984"/>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06842" y="3100318"/>
            <a:ext cx="864096" cy="369332"/>
          </a:xfrm>
          <a:prstGeom prst="rect">
            <a:avLst/>
          </a:prstGeom>
          <a:noFill/>
        </p:spPr>
        <p:txBody>
          <a:bodyPr wrap="square" rtlCol="0">
            <a:spAutoFit/>
          </a:bodyPr>
          <a:lstStyle/>
          <a:p>
            <a:r>
              <a:rPr lang="en-GB" dirty="0" smtClean="0"/>
              <a:t>£300</a:t>
            </a:r>
            <a:endParaRPr lang="en-GB" dirty="0"/>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836" y="3085348"/>
            <a:ext cx="3841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4558011" y="2913108"/>
            <a:ext cx="1156652" cy="311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174" idx="3"/>
          </p:cNvCxnSpPr>
          <p:nvPr/>
        </p:nvCxnSpPr>
        <p:spPr>
          <a:xfrm>
            <a:off x="4558011" y="3277436"/>
            <a:ext cx="1104056" cy="201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82309" y="3290561"/>
            <a:ext cx="770384" cy="369332"/>
          </a:xfrm>
          <a:prstGeom prst="rect">
            <a:avLst/>
          </a:prstGeom>
          <a:noFill/>
        </p:spPr>
        <p:txBody>
          <a:bodyPr wrap="square" rtlCol="0">
            <a:spAutoFit/>
          </a:bodyPr>
          <a:lstStyle/>
          <a:p>
            <a:r>
              <a:rPr lang="en-GB" dirty="0" smtClean="0"/>
              <a:t>£0</a:t>
            </a:r>
            <a:endParaRPr lang="en-GB" dirty="0"/>
          </a:p>
        </p:txBody>
      </p:sp>
      <p:sp>
        <p:nvSpPr>
          <p:cNvPr id="17" name="TextBox 16"/>
          <p:cNvSpPr txBox="1"/>
          <p:nvPr/>
        </p:nvSpPr>
        <p:spPr>
          <a:xfrm>
            <a:off x="5725892" y="2715959"/>
            <a:ext cx="864096" cy="369332"/>
          </a:xfrm>
          <a:prstGeom prst="rect">
            <a:avLst/>
          </a:prstGeom>
          <a:noFill/>
        </p:spPr>
        <p:txBody>
          <a:bodyPr wrap="square" rtlCol="0">
            <a:spAutoFit/>
          </a:bodyPr>
          <a:lstStyle/>
          <a:p>
            <a:r>
              <a:rPr lang="en-GB" dirty="0" smtClean="0"/>
              <a:t>£400</a:t>
            </a:r>
            <a:endParaRPr lang="en-GB" dirty="0"/>
          </a:p>
        </p:txBody>
      </p:sp>
      <p:sp>
        <p:nvSpPr>
          <p:cNvPr id="18" name="TextBox 17"/>
          <p:cNvSpPr txBox="1"/>
          <p:nvPr/>
        </p:nvSpPr>
        <p:spPr>
          <a:xfrm>
            <a:off x="4884711" y="3023842"/>
            <a:ext cx="1008112" cy="276999"/>
          </a:xfrm>
          <a:prstGeom prst="rect">
            <a:avLst/>
          </a:prstGeom>
          <a:noFill/>
        </p:spPr>
        <p:txBody>
          <a:bodyPr wrap="square" rtlCol="0">
            <a:spAutoFit/>
          </a:bodyPr>
          <a:lstStyle/>
          <a:p>
            <a:r>
              <a:rPr lang="en-GB" sz="1200" i="1" dirty="0" smtClean="0"/>
              <a:t>0.8</a:t>
            </a:r>
            <a:endParaRPr lang="en-GB" sz="1200" i="1" dirty="0"/>
          </a:p>
        </p:txBody>
      </p:sp>
      <p:sp>
        <p:nvSpPr>
          <p:cNvPr id="19" name="TextBox 18"/>
          <p:cNvSpPr txBox="1"/>
          <p:nvPr/>
        </p:nvSpPr>
        <p:spPr>
          <a:xfrm>
            <a:off x="4884711" y="3418370"/>
            <a:ext cx="816024" cy="276999"/>
          </a:xfrm>
          <a:prstGeom prst="rect">
            <a:avLst/>
          </a:prstGeom>
          <a:noFill/>
        </p:spPr>
        <p:txBody>
          <a:bodyPr wrap="square" rtlCol="0">
            <a:spAutoFit/>
          </a:bodyPr>
          <a:lstStyle/>
          <a:p>
            <a:r>
              <a:rPr lang="en-GB" sz="1200" dirty="0" smtClean="0"/>
              <a:t>0.2</a:t>
            </a:r>
            <a:endParaRPr lang="en-GB" sz="1200" dirty="0"/>
          </a:p>
        </p:txBody>
      </p:sp>
      <p:grpSp>
        <p:nvGrpSpPr>
          <p:cNvPr id="24" name="Group 23"/>
          <p:cNvGrpSpPr/>
          <p:nvPr/>
        </p:nvGrpSpPr>
        <p:grpSpPr>
          <a:xfrm>
            <a:off x="4376737" y="4071981"/>
            <a:ext cx="2405807" cy="1111889"/>
            <a:chOff x="4376737" y="4071981"/>
            <a:chExt cx="2405807" cy="1111889"/>
          </a:xfrm>
        </p:grpSpPr>
        <p:sp>
          <p:nvSpPr>
            <p:cNvPr id="20" name="TextBox 19"/>
            <p:cNvSpPr txBox="1"/>
            <p:nvPr/>
          </p:nvSpPr>
          <p:spPr>
            <a:xfrm>
              <a:off x="5028084" y="4236694"/>
              <a:ext cx="504056" cy="276999"/>
            </a:xfrm>
            <a:prstGeom prst="rect">
              <a:avLst/>
            </a:prstGeom>
            <a:noFill/>
          </p:spPr>
          <p:txBody>
            <a:bodyPr wrap="square" rtlCol="0">
              <a:spAutoFit/>
            </a:bodyPr>
            <a:lstStyle/>
            <a:p>
              <a:r>
                <a:rPr lang="en-GB" sz="1200" dirty="0" smtClean="0"/>
                <a:t>0.2</a:t>
              </a:r>
              <a:endParaRPr lang="en-GB" sz="1200" dirty="0"/>
            </a:p>
          </p:txBody>
        </p:sp>
        <p:pic>
          <p:nvPicPr>
            <p:cNvPr id="718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931" y="4775088"/>
              <a:ext cx="10112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737" y="4448857"/>
              <a:ext cx="3905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262" y="4225563"/>
              <a:ext cx="1243013"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49" y="4690157"/>
              <a:ext cx="118903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8719" y="4690157"/>
              <a:ext cx="8223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2"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4071981"/>
              <a:ext cx="914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1305352" y="4023972"/>
            <a:ext cx="2324363" cy="1159898"/>
            <a:chOff x="1305352" y="4023972"/>
            <a:chExt cx="2324363" cy="1159898"/>
          </a:xfrm>
        </p:grpSpPr>
        <p:sp>
          <p:nvSpPr>
            <p:cNvPr id="21" name="TextBox 20"/>
            <p:cNvSpPr txBox="1"/>
            <p:nvPr/>
          </p:nvSpPr>
          <p:spPr>
            <a:xfrm>
              <a:off x="1953007" y="4760798"/>
              <a:ext cx="576064" cy="276999"/>
            </a:xfrm>
            <a:prstGeom prst="rect">
              <a:avLst/>
            </a:prstGeom>
            <a:noFill/>
          </p:spPr>
          <p:txBody>
            <a:bodyPr wrap="square" rtlCol="0">
              <a:spAutoFit/>
            </a:bodyPr>
            <a:lstStyle/>
            <a:p>
              <a:r>
                <a:rPr lang="en-GB" sz="1200" dirty="0" smtClean="0"/>
                <a:t>0.75</a:t>
              </a:r>
              <a:endParaRPr lang="en-GB" sz="1200" dirty="0"/>
            </a:p>
          </p:txBody>
        </p:sp>
        <p:pic>
          <p:nvPicPr>
            <p:cNvPr id="718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352" y="4448857"/>
              <a:ext cx="3905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877" y="4248038"/>
              <a:ext cx="1243013"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877" y="4690157"/>
              <a:ext cx="118903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9555" y="4690157"/>
              <a:ext cx="8223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1"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5315" y="4023972"/>
              <a:ext cx="914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953007" y="4225563"/>
              <a:ext cx="931907" cy="276999"/>
            </a:xfrm>
            <a:prstGeom prst="rect">
              <a:avLst/>
            </a:prstGeom>
            <a:noFill/>
          </p:spPr>
          <p:txBody>
            <a:bodyPr wrap="square" rtlCol="0">
              <a:spAutoFit/>
            </a:bodyPr>
            <a:lstStyle/>
            <a:p>
              <a:r>
                <a:rPr lang="en-GB" sz="1200" dirty="0" smtClean="0"/>
                <a:t>0.25</a:t>
              </a:r>
              <a:endParaRPr lang="en-GB" sz="1200" dirty="0"/>
            </a:p>
          </p:txBody>
        </p:sp>
      </p:grpSp>
      <p:sp>
        <p:nvSpPr>
          <p:cNvPr id="25" name="TextBox 24"/>
          <p:cNvSpPr txBox="1"/>
          <p:nvPr/>
        </p:nvSpPr>
        <p:spPr>
          <a:xfrm>
            <a:off x="971600" y="5517232"/>
            <a:ext cx="7344816" cy="369332"/>
          </a:xfrm>
          <a:prstGeom prst="rect">
            <a:avLst/>
          </a:prstGeom>
          <a:noFill/>
        </p:spPr>
        <p:txBody>
          <a:bodyPr wrap="square" rtlCol="0">
            <a:spAutoFit/>
          </a:bodyPr>
          <a:lstStyle/>
          <a:p>
            <a:r>
              <a:rPr lang="en-GB" dirty="0" smtClean="0"/>
              <a:t>Are your decisions consistent with the Independence Axiom?</a:t>
            </a:r>
            <a:endParaRPr lang="en-GB" dirty="0"/>
          </a:p>
        </p:txBody>
      </p:sp>
    </p:spTree>
    <p:extLst>
      <p:ext uri="{BB962C8B-B14F-4D97-AF65-F5344CB8AC3E}">
        <p14:creationId xmlns:p14="http://schemas.microsoft.com/office/powerpoint/2010/main" val="158743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the </a:t>
            </a:r>
            <a:r>
              <a:rPr lang="en-GB" dirty="0" err="1" smtClean="0"/>
              <a:t>allais</a:t>
            </a:r>
            <a:r>
              <a:rPr lang="en-GB" dirty="0" smtClean="0"/>
              <a:t> ‘paradox’</a:t>
            </a:r>
            <a:endParaRPr lang="en-GB" dirty="0"/>
          </a:p>
        </p:txBody>
      </p:sp>
      <p:sp>
        <p:nvSpPr>
          <p:cNvPr id="3" name="Content Placeholder 2"/>
          <p:cNvSpPr>
            <a:spLocks noGrp="1"/>
          </p:cNvSpPr>
          <p:nvPr>
            <p:ph idx="1"/>
          </p:nvPr>
        </p:nvSpPr>
        <p:spPr/>
        <p:txBody>
          <a:bodyPr/>
          <a:lstStyle/>
          <a:p>
            <a:r>
              <a:rPr lang="en-GB" dirty="0" smtClean="0"/>
              <a:t>The Independence Axiom is the crucial part of Expected Utility theory. </a:t>
            </a:r>
          </a:p>
          <a:p>
            <a:r>
              <a:rPr lang="en-GB" dirty="0" smtClean="0"/>
              <a:t>Experimental tests of this axiom and others have led to the development of new theories of behaviour under risk, most notably Prospect theory and Rank-Dependent Expected Utility theory.</a:t>
            </a:r>
          </a:p>
          <a:p>
            <a:r>
              <a:rPr lang="en-GB" dirty="0" smtClean="0"/>
              <a:t>Allais (Nobel Prize 1988) was an early</a:t>
            </a:r>
          </a:p>
          <a:p>
            <a:pPr marL="114300" indent="0">
              <a:buNone/>
            </a:pPr>
            <a:r>
              <a:rPr lang="en-GB" dirty="0"/>
              <a:t> </a:t>
            </a:r>
            <a:r>
              <a:rPr lang="en-GB" dirty="0" smtClean="0"/>
              <a:t>  experimenter in the field.</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776" y="3789040"/>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41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you set up an experiment to test for the validity of an axiom?</a:t>
            </a:r>
            <a:endParaRPr lang="en-GB" dirty="0"/>
          </a:p>
        </p:txBody>
      </p:sp>
      <p:sp>
        <p:nvSpPr>
          <p:cNvPr id="3" name="Content Placeholder 2"/>
          <p:cNvSpPr>
            <a:spLocks noGrp="1"/>
          </p:cNvSpPr>
          <p:nvPr>
            <p:ph idx="1"/>
          </p:nvPr>
        </p:nvSpPr>
        <p:spPr/>
        <p:txBody>
          <a:bodyPr/>
          <a:lstStyle/>
          <a:p>
            <a:r>
              <a:rPr lang="en-GB" dirty="0" smtClean="0"/>
              <a:t>Let us take the independence axiom which states that if a person prefers A to B then he or she should prefer a mixture of A with something else to the same mixture of B </a:t>
            </a:r>
            <a:r>
              <a:rPr lang="en-GB" dirty="0"/>
              <a:t>with </a:t>
            </a:r>
            <a:r>
              <a:rPr lang="en-GB" dirty="0" smtClean="0"/>
              <a:t>the same something else.</a:t>
            </a:r>
          </a:p>
          <a:p>
            <a:r>
              <a:rPr lang="en-GB" dirty="0" smtClean="0"/>
              <a:t>I have already shown you </a:t>
            </a:r>
            <a:r>
              <a:rPr lang="en-GB" dirty="0"/>
              <a:t>a</a:t>
            </a:r>
            <a:r>
              <a:rPr lang="en-GB" dirty="0" smtClean="0"/>
              <a:t>n example.</a:t>
            </a:r>
          </a:p>
          <a:p>
            <a:r>
              <a:rPr lang="en-GB" dirty="0" smtClean="0"/>
              <a:t>Is one test with one subject enough?</a:t>
            </a:r>
          </a:p>
          <a:p>
            <a:r>
              <a:rPr lang="en-GB" dirty="0" smtClean="0"/>
              <a:t>More subjects, more problems.</a:t>
            </a:r>
          </a:p>
          <a:p>
            <a:r>
              <a:rPr lang="en-GB" dirty="0" smtClean="0"/>
              <a:t>How many is enough?</a:t>
            </a:r>
          </a:p>
          <a:p>
            <a:endParaRPr lang="en-GB" dirty="0"/>
          </a:p>
        </p:txBody>
      </p:sp>
    </p:spTree>
    <p:extLst>
      <p:ext uri="{BB962C8B-B14F-4D97-AF65-F5344CB8AC3E}">
        <p14:creationId xmlns:p14="http://schemas.microsoft.com/office/powerpoint/2010/main" val="4825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choice</a:t>
            </a:r>
            <a:endParaRPr lang="en-GB" dirty="0"/>
          </a:p>
        </p:txBody>
      </p:sp>
      <p:sp>
        <p:nvSpPr>
          <p:cNvPr id="3" name="Content Placeholder 2"/>
          <p:cNvSpPr>
            <a:spLocks noGrp="1"/>
          </p:cNvSpPr>
          <p:nvPr>
            <p:ph idx="1"/>
          </p:nvPr>
        </p:nvSpPr>
        <p:spPr/>
        <p:txBody>
          <a:bodyPr>
            <a:normAutofit/>
          </a:bodyPr>
          <a:lstStyle/>
          <a:p>
            <a:r>
              <a:rPr lang="en-GB" dirty="0" smtClean="0"/>
              <a:t>Dominated by strong ideas of rationality, particularly that of solving dynamic problems by </a:t>
            </a:r>
            <a:r>
              <a:rPr lang="en-GB" i="1" dirty="0" smtClean="0"/>
              <a:t>backward induction</a:t>
            </a:r>
            <a:r>
              <a:rPr lang="en-GB" dirty="0" smtClean="0"/>
              <a:t> </a:t>
            </a:r>
            <a:r>
              <a:rPr lang="en-GB" sz="1600" dirty="0" smtClean="0"/>
              <a:t>(underlies rational expectations).</a:t>
            </a:r>
          </a:p>
          <a:p>
            <a:r>
              <a:rPr lang="en-GB" dirty="0" smtClean="0"/>
              <a:t>Consider the following dynamic problem.</a:t>
            </a:r>
          </a:p>
          <a:p>
            <a:r>
              <a:rPr lang="en-GB" dirty="0" smtClean="0"/>
              <a:t>In these </a:t>
            </a:r>
            <a:r>
              <a:rPr lang="en-GB" dirty="0" smtClean="0">
                <a:solidFill>
                  <a:srgbClr val="00B050"/>
                </a:solidFill>
              </a:rPr>
              <a:t>green </a:t>
            </a:r>
            <a:r>
              <a:rPr lang="en-GB" dirty="0" smtClean="0"/>
              <a:t>squares are </a:t>
            </a:r>
            <a:r>
              <a:rPr lang="en-GB" i="1" dirty="0" smtClean="0"/>
              <a:t>decision </a:t>
            </a:r>
            <a:r>
              <a:rPr lang="en-GB" dirty="0" smtClean="0"/>
              <a:t>nodes and </a:t>
            </a:r>
            <a:r>
              <a:rPr lang="en-GB" dirty="0" smtClean="0">
                <a:solidFill>
                  <a:srgbClr val="FF0000"/>
                </a:solidFill>
              </a:rPr>
              <a:t>red</a:t>
            </a:r>
            <a:r>
              <a:rPr lang="en-GB" dirty="0" smtClean="0"/>
              <a:t> squares are where </a:t>
            </a:r>
            <a:r>
              <a:rPr lang="en-GB" i="1" dirty="0" smtClean="0"/>
              <a:t>Nature</a:t>
            </a:r>
            <a:r>
              <a:rPr lang="en-GB" dirty="0" smtClean="0"/>
              <a:t> moves, moving Up or Down with equal probabilities.</a:t>
            </a:r>
          </a:p>
          <a:p>
            <a:r>
              <a:rPr lang="en-GB" dirty="0" smtClean="0"/>
              <a:t>The amounts at the end are </a:t>
            </a:r>
            <a:r>
              <a:rPr lang="en-GB" i="1" dirty="0" smtClean="0"/>
              <a:t>payoffs</a:t>
            </a:r>
            <a:r>
              <a:rPr lang="en-GB" dirty="0" smtClean="0"/>
              <a:t>.</a:t>
            </a:r>
          </a:p>
          <a:p>
            <a:r>
              <a:rPr lang="en-GB" dirty="0" smtClean="0"/>
              <a:t>What would you do at the first decision node?</a:t>
            </a:r>
          </a:p>
          <a:p>
            <a:endParaRPr lang="en-GB" sz="1600" dirty="0" smtClean="0"/>
          </a:p>
          <a:p>
            <a:r>
              <a:rPr lang="en-GB" sz="1600" dirty="0" smtClean="0"/>
              <a:t>This is from an experiment of The Three Johns.</a:t>
            </a:r>
            <a:endParaRPr lang="en-GB" sz="1600" dirty="0"/>
          </a:p>
        </p:txBody>
      </p:sp>
    </p:spTree>
    <p:extLst>
      <p:ext uri="{BB962C8B-B14F-4D97-AF65-F5344CB8AC3E}">
        <p14:creationId xmlns:p14="http://schemas.microsoft.com/office/powerpoint/2010/main" val="156902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choice</a:t>
            </a:r>
            <a:endParaRPr lang="en-GB" dirty="0"/>
          </a:p>
        </p:txBody>
      </p:sp>
      <p:sp>
        <p:nvSpPr>
          <p:cNvPr id="3" name="Content Placeholder 2"/>
          <p:cNvSpPr>
            <a:spLocks noGrp="1"/>
          </p:cNvSpPr>
          <p:nvPr>
            <p:ph idx="1"/>
          </p:nvPr>
        </p:nvSpPr>
        <p:spPr/>
        <p:txBody>
          <a:bodyPr/>
          <a:lstStyle/>
          <a:p>
            <a:r>
              <a:rPr lang="en-GB" dirty="0" smtClean="0"/>
              <a:t>Economists say that people solve a dynamic problem using backward induction.</a:t>
            </a:r>
          </a:p>
          <a:p>
            <a:r>
              <a:rPr lang="en-GB" dirty="0" smtClean="0"/>
              <a:t>Consider the following problem (which I have investigated experimentally – with John Bone and John Suckling).</a:t>
            </a:r>
          </a:p>
          <a:p>
            <a:r>
              <a:rPr lang="en-GB" dirty="0" smtClean="0"/>
              <a:t>It is a dynamic decision problem under risk.</a:t>
            </a:r>
            <a:endParaRPr lang="en-GB" dirty="0"/>
          </a:p>
        </p:txBody>
      </p:sp>
    </p:spTree>
    <p:extLst>
      <p:ext uri="{BB962C8B-B14F-4D97-AF65-F5344CB8AC3E}">
        <p14:creationId xmlns:p14="http://schemas.microsoft.com/office/powerpoint/2010/main" val="886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78617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experimental design</a:t>
            </a:r>
            <a:endParaRPr lang="en-GB" dirty="0"/>
          </a:p>
        </p:txBody>
      </p:sp>
      <p:sp>
        <p:nvSpPr>
          <p:cNvPr id="3" name="Content Placeholder 2"/>
          <p:cNvSpPr>
            <a:spLocks noGrp="1"/>
          </p:cNvSpPr>
          <p:nvPr>
            <p:ph idx="1"/>
          </p:nvPr>
        </p:nvSpPr>
        <p:spPr/>
        <p:txBody>
          <a:bodyPr>
            <a:normAutofit lnSpcReduction="10000"/>
          </a:bodyPr>
          <a:lstStyle/>
          <a:p>
            <a:r>
              <a:rPr lang="en-GB" dirty="0" smtClean="0"/>
              <a:t>The payoffs in the top half of the tree are</a:t>
            </a:r>
          </a:p>
          <a:p>
            <a:pPr marL="114300" indent="0">
              <a:buNone/>
            </a:pPr>
            <a:r>
              <a:rPr lang="en-GB" dirty="0"/>
              <a:t> </a:t>
            </a:r>
            <a:r>
              <a:rPr lang="en-GB" dirty="0" smtClean="0"/>
              <a:t>  8, 13,16, 8, 6, 20, 6,18</a:t>
            </a:r>
          </a:p>
          <a:p>
            <a:r>
              <a:rPr lang="en-GB" dirty="0" smtClean="0"/>
              <a:t>The payoffs in the bottom half of the tree are</a:t>
            </a:r>
          </a:p>
          <a:p>
            <a:r>
              <a:rPr lang="en-GB" dirty="0" smtClean="0"/>
              <a:t>15, 17, 2, 4, 29, 8, 8, 0</a:t>
            </a:r>
          </a:p>
          <a:p>
            <a:r>
              <a:rPr lang="en-GB" dirty="0"/>
              <a:t>The </a:t>
            </a:r>
            <a:r>
              <a:rPr lang="en-GB" i="1" dirty="0" smtClean="0"/>
              <a:t>ordered </a:t>
            </a:r>
            <a:r>
              <a:rPr lang="en-GB" dirty="0" smtClean="0"/>
              <a:t>payoffs </a:t>
            </a:r>
            <a:r>
              <a:rPr lang="en-GB" dirty="0"/>
              <a:t>in the top half of the tree are</a:t>
            </a:r>
          </a:p>
          <a:p>
            <a:r>
              <a:rPr lang="en-GB" dirty="0" smtClean="0"/>
              <a:t>20, 18, 16, 13, 8, </a:t>
            </a:r>
            <a:r>
              <a:rPr lang="en-GB" dirty="0"/>
              <a:t>8, 6</a:t>
            </a:r>
            <a:r>
              <a:rPr lang="en-GB" dirty="0" smtClean="0"/>
              <a:t>, 6</a:t>
            </a:r>
            <a:endParaRPr lang="en-GB" dirty="0"/>
          </a:p>
          <a:p>
            <a:r>
              <a:rPr lang="en-GB" dirty="0" smtClean="0"/>
              <a:t>The </a:t>
            </a:r>
            <a:r>
              <a:rPr lang="en-GB" i="1" dirty="0" smtClean="0"/>
              <a:t>ordered</a:t>
            </a:r>
            <a:r>
              <a:rPr lang="en-GB" dirty="0" smtClean="0"/>
              <a:t> </a:t>
            </a:r>
            <a:r>
              <a:rPr lang="en-GB" dirty="0"/>
              <a:t>payoffs in the bottom half of the tree are</a:t>
            </a:r>
          </a:p>
          <a:p>
            <a:r>
              <a:rPr lang="en-GB" dirty="0" smtClean="0"/>
              <a:t>20, 17, 15, 8, 8, 4, 2, 0</a:t>
            </a:r>
          </a:p>
          <a:p>
            <a:r>
              <a:rPr lang="en-GB" dirty="0" smtClean="0"/>
              <a:t>Top</a:t>
            </a:r>
            <a:r>
              <a:rPr lang="en-GB" i="1" dirty="0" smtClean="0"/>
              <a:t> dominates </a:t>
            </a:r>
            <a:r>
              <a:rPr lang="en-GB" dirty="0" smtClean="0"/>
              <a:t>bottom</a:t>
            </a:r>
            <a:r>
              <a:rPr lang="en-GB" i="1" dirty="0" smtClean="0"/>
              <a:t> </a:t>
            </a:r>
            <a:r>
              <a:rPr lang="en-GB" dirty="0" smtClean="0"/>
              <a:t>…</a:t>
            </a:r>
          </a:p>
          <a:p>
            <a:r>
              <a:rPr lang="en-GB" dirty="0" smtClean="0"/>
              <a:t>… but this ignores the second decision.</a:t>
            </a:r>
            <a:endParaRPr lang="en-GB" dirty="0"/>
          </a:p>
          <a:p>
            <a:endParaRPr lang="en-GB" dirty="0"/>
          </a:p>
        </p:txBody>
      </p:sp>
    </p:spTree>
    <p:extLst>
      <p:ext uri="{BB962C8B-B14F-4D97-AF65-F5344CB8AC3E}">
        <p14:creationId xmlns:p14="http://schemas.microsoft.com/office/powerpoint/2010/main" val="9875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second nodes</a:t>
            </a:r>
            <a:endParaRPr lang="en-GB" dirty="0"/>
          </a:p>
        </p:txBody>
      </p:sp>
      <p:sp>
        <p:nvSpPr>
          <p:cNvPr id="3" name="Content Placeholder 2"/>
          <p:cNvSpPr>
            <a:spLocks noGrp="1"/>
          </p:cNvSpPr>
          <p:nvPr>
            <p:ph idx="1"/>
          </p:nvPr>
        </p:nvSpPr>
        <p:spPr/>
        <p:txBody>
          <a:bodyPr>
            <a:normAutofit/>
          </a:bodyPr>
          <a:lstStyle/>
          <a:p>
            <a:r>
              <a:rPr lang="en-GB" dirty="0" smtClean="0"/>
              <a:t>The decision maker would choose Down, Up, Up and Down (assuming </a:t>
            </a:r>
            <a:r>
              <a:rPr lang="en-GB" i="1" dirty="0" smtClean="0"/>
              <a:t>dominance</a:t>
            </a:r>
            <a:r>
              <a:rPr lang="en-GB" dirty="0" smtClean="0"/>
              <a:t>) therefore eliminating 8, 13, 6, 8, 2, 4, 8 and 0, leaving</a:t>
            </a:r>
          </a:p>
          <a:p>
            <a:r>
              <a:rPr lang="en-GB" dirty="0" smtClean="0"/>
              <a:t>16, 8, 6, 20 in the top (ordered 20, 16, 8 and 6) and</a:t>
            </a:r>
          </a:p>
          <a:p>
            <a:r>
              <a:rPr lang="en-GB" dirty="0" smtClean="0"/>
              <a:t>15, 17, 20, 8 in the bottom (ordered 20, 17, 15 and 8)</a:t>
            </a:r>
          </a:p>
          <a:p>
            <a:r>
              <a:rPr lang="en-GB" dirty="0" smtClean="0"/>
              <a:t>Now bottom dominates top.</a:t>
            </a:r>
          </a:p>
          <a:p>
            <a:endParaRPr lang="en-GB" dirty="0"/>
          </a:p>
          <a:p>
            <a:r>
              <a:rPr lang="en-GB" dirty="0" smtClean="0"/>
              <a:t>The experiment showed that well under half the subjects chose wrongly…</a:t>
            </a:r>
          </a:p>
          <a:p>
            <a:r>
              <a:rPr lang="en-GB" dirty="0" smtClean="0"/>
              <a:t>…and even forcing them to pre-commit to the second decision did not push the right choice to over 50%!</a:t>
            </a:r>
            <a:endParaRPr lang="en-GB" dirty="0"/>
          </a:p>
        </p:txBody>
      </p:sp>
    </p:spTree>
    <p:extLst>
      <p:ext uri="{BB962C8B-B14F-4D97-AF65-F5344CB8AC3E}">
        <p14:creationId xmlns:p14="http://schemas.microsoft.com/office/powerpoint/2010/main" val="3605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experiment shows</a:t>
            </a:r>
            <a:endParaRPr lang="en-GB" dirty="0"/>
          </a:p>
        </p:txBody>
      </p:sp>
      <p:sp>
        <p:nvSpPr>
          <p:cNvPr id="3" name="Content Placeholder 2"/>
          <p:cNvSpPr>
            <a:spLocks noGrp="1"/>
          </p:cNvSpPr>
          <p:nvPr>
            <p:ph idx="1"/>
          </p:nvPr>
        </p:nvSpPr>
        <p:spPr/>
        <p:txBody>
          <a:bodyPr/>
          <a:lstStyle/>
          <a:p>
            <a:r>
              <a:rPr lang="en-GB" dirty="0" smtClean="0"/>
              <a:t>People do not plan ahead – even in the context of this simple example.</a:t>
            </a:r>
          </a:p>
          <a:p>
            <a:r>
              <a:rPr lang="en-GB" dirty="0" smtClean="0"/>
              <a:t>People do not backwardly induct. </a:t>
            </a:r>
          </a:p>
          <a:p>
            <a:r>
              <a:rPr lang="en-GB" dirty="0" smtClean="0"/>
              <a:t>What does economists’ theory of saving assume?</a:t>
            </a:r>
          </a:p>
          <a:p>
            <a:r>
              <a:rPr lang="en-GB" dirty="0" smtClean="0"/>
              <a:t>… backward induction from the date of death.</a:t>
            </a:r>
            <a:endParaRPr lang="en-GB" dirty="0"/>
          </a:p>
        </p:txBody>
      </p:sp>
    </p:spTree>
    <p:extLst>
      <p:ext uri="{BB962C8B-B14F-4D97-AF65-F5344CB8AC3E}">
        <p14:creationId xmlns:p14="http://schemas.microsoft.com/office/powerpoint/2010/main" val="18237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second question</a:t>
            </a:r>
            <a:endParaRPr lang="en-GB" dirty="0"/>
          </a:p>
        </p:txBody>
      </p:sp>
      <p:sp>
        <p:nvSpPr>
          <p:cNvPr id="3" name="Content Placeholder 2"/>
          <p:cNvSpPr>
            <a:spLocks noGrp="1"/>
          </p:cNvSpPr>
          <p:nvPr>
            <p:ph idx="1"/>
          </p:nvPr>
        </p:nvSpPr>
        <p:spPr/>
        <p:txBody>
          <a:bodyPr/>
          <a:lstStyle/>
          <a:p>
            <a:pPr marL="114300" lvl="0" indent="0">
              <a:buNone/>
            </a:pPr>
            <a:r>
              <a:rPr lang="en-US" dirty="0"/>
              <a:t>What would you think about a scientist who wants to test whether a new brand of tyres is safer than the old </a:t>
            </a:r>
            <a:r>
              <a:rPr lang="en-US" dirty="0" smtClean="0"/>
              <a:t>one, </a:t>
            </a:r>
            <a:r>
              <a:rPr lang="en-US" dirty="0"/>
              <a:t>who collects data on the sales of the tyre (in some town or region or country) and data on motor accidents (in that town or region or country) and statistically looks at the relationship between  the latter </a:t>
            </a:r>
            <a:r>
              <a:rPr lang="en-US" dirty="0" smtClean="0"/>
              <a:t>and </a:t>
            </a:r>
            <a:r>
              <a:rPr lang="en-US" dirty="0"/>
              <a:t>the former?</a:t>
            </a:r>
            <a:endParaRPr lang="en-GB" dirty="0"/>
          </a:p>
          <a:p>
            <a:endParaRPr lang="en-GB" dirty="0"/>
          </a:p>
          <a:p>
            <a:endParaRPr lang="en-GB" dirty="0"/>
          </a:p>
        </p:txBody>
      </p:sp>
    </p:spTree>
    <p:extLst>
      <p:ext uri="{BB962C8B-B14F-4D97-AF65-F5344CB8AC3E}">
        <p14:creationId xmlns:p14="http://schemas.microsoft.com/office/powerpoint/2010/main" val="6755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savings</a:t>
            </a:r>
            <a:endParaRPr lang="en-GB" dirty="0"/>
          </a:p>
        </p:txBody>
      </p:sp>
      <p:sp>
        <p:nvSpPr>
          <p:cNvPr id="3" name="Content Placeholder 2"/>
          <p:cNvSpPr>
            <a:spLocks noGrp="1"/>
          </p:cNvSpPr>
          <p:nvPr>
            <p:ph idx="1"/>
          </p:nvPr>
        </p:nvSpPr>
        <p:spPr/>
        <p:txBody>
          <a:bodyPr>
            <a:normAutofit/>
          </a:bodyPr>
          <a:lstStyle/>
          <a:p>
            <a:r>
              <a:rPr lang="en-GB" dirty="0" smtClean="0">
                <a:solidFill>
                  <a:schemeClr val="tx1"/>
                </a:solidFill>
              </a:rPr>
              <a:t>Economists, with their life-cycle theory of saving, assume that agents backwardly induct from the date of their death.</a:t>
            </a:r>
          </a:p>
          <a:p>
            <a:r>
              <a:rPr lang="en-GB" dirty="0" smtClean="0">
                <a:solidFill>
                  <a:schemeClr val="tx1"/>
                </a:solidFill>
              </a:rPr>
              <a:t>How do you do an experiment to test this?</a:t>
            </a:r>
          </a:p>
          <a:p>
            <a:r>
              <a:rPr lang="en-GB" dirty="0" smtClean="0">
                <a:solidFill>
                  <a:schemeClr val="tx1"/>
                </a:solidFill>
              </a:rPr>
              <a:t>An experiment with a finite number of periods in each of which the agent gets an income in tokens. Savings earn interest. Each period they have to decide how much of their wealth to convert into money – through a conversion scale </a:t>
            </a:r>
            <a:r>
              <a:rPr lang="en-GB" i="1" dirty="0" smtClean="0">
                <a:solidFill>
                  <a:schemeClr val="tx1"/>
                </a:solidFill>
              </a:rPr>
              <a:t>u(.).</a:t>
            </a:r>
          </a:p>
          <a:p>
            <a:r>
              <a:rPr lang="en-GB" dirty="0" smtClean="0">
                <a:solidFill>
                  <a:schemeClr val="tx1"/>
                </a:solidFill>
              </a:rPr>
              <a:t>What do such experiments show?</a:t>
            </a:r>
          </a:p>
          <a:p>
            <a:r>
              <a:rPr lang="en-GB" dirty="0" smtClean="0">
                <a:solidFill>
                  <a:schemeClr val="tx1"/>
                </a:solidFill>
              </a:rPr>
              <a:t>That people under-save in early periods. Myopia?</a:t>
            </a:r>
            <a:endParaRPr lang="en-GB" dirty="0">
              <a:solidFill>
                <a:schemeClr val="tx1"/>
              </a:solidFill>
            </a:endParaRPr>
          </a:p>
        </p:txBody>
      </p:sp>
    </p:spTree>
    <p:extLst>
      <p:ext uri="{BB962C8B-B14F-4D97-AF65-F5344CB8AC3E}">
        <p14:creationId xmlns:p14="http://schemas.microsoft.com/office/powerpoint/2010/main" val="29907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have we learnt?</a:t>
            </a:r>
            <a:endParaRPr lang="en-GB" dirty="0"/>
          </a:p>
        </p:txBody>
      </p:sp>
      <p:sp>
        <p:nvSpPr>
          <p:cNvPr id="3" name="Content Placeholder 2"/>
          <p:cNvSpPr>
            <a:spLocks noGrp="1"/>
          </p:cNvSpPr>
          <p:nvPr>
            <p:ph idx="1"/>
          </p:nvPr>
        </p:nvSpPr>
        <p:spPr/>
        <p:txBody>
          <a:bodyPr/>
          <a:lstStyle/>
          <a:p>
            <a:r>
              <a:rPr lang="en-GB" dirty="0" smtClean="0">
                <a:solidFill>
                  <a:schemeClr val="tx1"/>
                </a:solidFill>
              </a:rPr>
              <a:t>That spontaneous action can lead to equilibrium.</a:t>
            </a:r>
          </a:p>
          <a:p>
            <a:r>
              <a:rPr lang="en-GB" dirty="0" smtClean="0">
                <a:solidFill>
                  <a:schemeClr val="tx1"/>
                </a:solidFill>
              </a:rPr>
              <a:t>That equilibrium may not be achieved; that other factors are at play.</a:t>
            </a:r>
          </a:p>
          <a:p>
            <a:r>
              <a:rPr lang="en-GB" dirty="0" smtClean="0">
                <a:solidFill>
                  <a:schemeClr val="tx1"/>
                </a:solidFill>
              </a:rPr>
              <a:t>That the concepts of rationality used in much of economics are too strong.</a:t>
            </a:r>
          </a:p>
          <a:p>
            <a:r>
              <a:rPr lang="en-GB" dirty="0">
                <a:solidFill>
                  <a:schemeClr val="tx1"/>
                </a:solidFill>
              </a:rPr>
              <a:t>P</a:t>
            </a:r>
            <a:r>
              <a:rPr lang="en-GB" dirty="0" smtClean="0">
                <a:solidFill>
                  <a:schemeClr val="tx1"/>
                </a:solidFill>
              </a:rPr>
              <a:t>eople are myopic and do not use backward induction</a:t>
            </a:r>
            <a:r>
              <a:rPr lang="en-GB" dirty="0" smtClean="0">
                <a:solidFill>
                  <a:schemeClr val="tx1"/>
                </a:solidFill>
              </a:rPr>
              <a:t>.</a:t>
            </a:r>
          </a:p>
          <a:p>
            <a:endParaRPr lang="en-GB" dirty="0" smtClean="0">
              <a:solidFill>
                <a:schemeClr val="tx1"/>
              </a:solidFill>
            </a:endParaRPr>
          </a:p>
          <a:p>
            <a:r>
              <a:rPr lang="en-GB" dirty="0" smtClean="0">
                <a:solidFill>
                  <a:schemeClr val="tx1"/>
                </a:solidFill>
              </a:rPr>
              <a:t>Experiments have led to new theories.</a:t>
            </a:r>
            <a:endParaRPr lang="en-GB" dirty="0">
              <a:solidFill>
                <a:schemeClr val="tx1"/>
              </a:solidFill>
            </a:endParaRPr>
          </a:p>
        </p:txBody>
      </p:sp>
    </p:spTree>
    <p:extLst>
      <p:ext uri="{BB962C8B-B14F-4D97-AF65-F5344CB8AC3E}">
        <p14:creationId xmlns:p14="http://schemas.microsoft.com/office/powerpoint/2010/main" val="113351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has been learnt elsewhere?</a:t>
            </a:r>
            <a:endParaRPr lang="en-GB" dirty="0"/>
          </a:p>
        </p:txBody>
      </p:sp>
      <p:sp>
        <p:nvSpPr>
          <p:cNvPr id="3" name="Content Placeholder 2"/>
          <p:cNvSpPr>
            <a:spLocks noGrp="1"/>
          </p:cNvSpPr>
          <p:nvPr>
            <p:ph idx="1"/>
          </p:nvPr>
        </p:nvSpPr>
        <p:spPr/>
        <p:txBody>
          <a:bodyPr>
            <a:normAutofit lnSpcReduction="10000"/>
          </a:bodyPr>
          <a:lstStyle/>
          <a:p>
            <a:r>
              <a:rPr lang="en-GB" dirty="0" smtClean="0">
                <a:solidFill>
                  <a:schemeClr val="tx1"/>
                </a:solidFill>
              </a:rPr>
              <a:t>People are different. </a:t>
            </a:r>
            <a:r>
              <a:rPr lang="en-GB" sz="1600" dirty="0" smtClean="0">
                <a:solidFill>
                  <a:schemeClr val="tx1"/>
                </a:solidFill>
              </a:rPr>
              <a:t>Interesting?</a:t>
            </a:r>
          </a:p>
          <a:p>
            <a:r>
              <a:rPr lang="en-GB" dirty="0" smtClean="0">
                <a:solidFill>
                  <a:schemeClr val="tx1"/>
                </a:solidFill>
              </a:rPr>
              <a:t>Cultures are different. </a:t>
            </a:r>
            <a:r>
              <a:rPr lang="en-GB" sz="1600" dirty="0">
                <a:solidFill>
                  <a:schemeClr val="tx1"/>
                </a:solidFill>
              </a:rPr>
              <a:t>Interesting?</a:t>
            </a:r>
            <a:endParaRPr lang="en-GB" sz="1600" dirty="0" smtClean="0">
              <a:solidFill>
                <a:schemeClr val="tx1"/>
              </a:solidFill>
            </a:endParaRPr>
          </a:p>
          <a:p>
            <a:r>
              <a:rPr lang="en-GB" dirty="0" smtClean="0">
                <a:solidFill>
                  <a:schemeClr val="tx1"/>
                </a:solidFill>
              </a:rPr>
              <a:t>The more micro you look the more the differences.</a:t>
            </a:r>
          </a:p>
          <a:p>
            <a:r>
              <a:rPr lang="en-GB" dirty="0" smtClean="0">
                <a:solidFill>
                  <a:schemeClr val="tx1"/>
                </a:solidFill>
              </a:rPr>
              <a:t>People have noise in their behaviour but are not completely random.</a:t>
            </a:r>
          </a:p>
          <a:p>
            <a:r>
              <a:rPr lang="en-GB" dirty="0" smtClean="0">
                <a:solidFill>
                  <a:schemeClr val="tx1"/>
                </a:solidFill>
              </a:rPr>
              <a:t>Emotion seems to affect behaviour.</a:t>
            </a:r>
          </a:p>
          <a:p>
            <a:r>
              <a:rPr lang="en-GB" dirty="0" smtClean="0">
                <a:solidFill>
                  <a:schemeClr val="tx1"/>
                </a:solidFill>
              </a:rPr>
              <a:t>The environment seems to affect behaviour. </a:t>
            </a:r>
          </a:p>
          <a:p>
            <a:r>
              <a:rPr lang="en-GB" dirty="0" smtClean="0">
                <a:solidFill>
                  <a:schemeClr val="tx1"/>
                </a:solidFill>
              </a:rPr>
              <a:t>If we are interested in aggregate micro behaviour perhaps these differences cancel out?</a:t>
            </a:r>
          </a:p>
          <a:p>
            <a:r>
              <a:rPr lang="en-GB" dirty="0" smtClean="0">
                <a:solidFill>
                  <a:schemeClr val="tx1"/>
                </a:solidFill>
              </a:rPr>
              <a:t>But the behaviour of the average is not the average of behaviour.</a:t>
            </a:r>
          </a:p>
          <a:p>
            <a:endParaRPr lang="en-GB" dirty="0"/>
          </a:p>
        </p:txBody>
      </p:sp>
    </p:spTree>
    <p:extLst>
      <p:ext uri="{BB962C8B-B14F-4D97-AF65-F5344CB8AC3E}">
        <p14:creationId xmlns:p14="http://schemas.microsoft.com/office/powerpoint/2010/main" val="40716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experiments</a:t>
            </a:r>
            <a:endParaRPr lang="en-GB" dirty="0"/>
          </a:p>
        </p:txBody>
      </p:sp>
      <p:sp>
        <p:nvSpPr>
          <p:cNvPr id="3" name="Content Placeholder 2"/>
          <p:cNvSpPr>
            <a:spLocks noGrp="1"/>
          </p:cNvSpPr>
          <p:nvPr>
            <p:ph idx="1"/>
          </p:nvPr>
        </p:nvSpPr>
        <p:spPr/>
        <p:txBody>
          <a:bodyPr/>
          <a:lstStyle/>
          <a:p>
            <a:r>
              <a:rPr lang="en-GB" dirty="0" smtClean="0">
                <a:solidFill>
                  <a:schemeClr val="tx1"/>
                </a:solidFill>
              </a:rPr>
              <a:t>I have not mentioned </a:t>
            </a:r>
            <a:r>
              <a:rPr lang="en-GB" i="1" dirty="0" smtClean="0">
                <a:solidFill>
                  <a:schemeClr val="tx1"/>
                </a:solidFill>
              </a:rPr>
              <a:t>Field Experiments</a:t>
            </a:r>
            <a:r>
              <a:rPr lang="en-GB" dirty="0" smtClean="0">
                <a:solidFill>
                  <a:schemeClr val="tx1"/>
                </a:solidFill>
              </a:rPr>
              <a:t> as I do not do </a:t>
            </a:r>
            <a:r>
              <a:rPr lang="en-GB" dirty="0" smtClean="0">
                <a:solidFill>
                  <a:schemeClr val="tx1"/>
                </a:solidFill>
              </a:rPr>
              <a:t>them (but Nam Pha</a:t>
            </a:r>
            <a:r>
              <a:rPr lang="en-GB" dirty="0" smtClean="0">
                <a:solidFill>
                  <a:schemeClr val="tx1"/>
                </a:solidFill>
              </a:rPr>
              <a:t>m has – a very interesting field experiment)</a:t>
            </a:r>
            <a:r>
              <a:rPr lang="en-GB" dirty="0" smtClean="0">
                <a:solidFill>
                  <a:schemeClr val="tx1"/>
                </a:solidFill>
              </a:rPr>
              <a:t>.</a:t>
            </a:r>
            <a:endParaRPr lang="en-GB" dirty="0" smtClean="0">
              <a:solidFill>
                <a:schemeClr val="tx1"/>
              </a:solidFill>
            </a:endParaRPr>
          </a:p>
          <a:p>
            <a:r>
              <a:rPr lang="en-GB" dirty="0" smtClean="0">
                <a:solidFill>
                  <a:schemeClr val="tx1"/>
                </a:solidFill>
              </a:rPr>
              <a:t>They are experiments carried out ‘in the field’ with perhaps the subjects not knowing that they are in an experiment.</a:t>
            </a:r>
          </a:p>
          <a:p>
            <a:r>
              <a:rPr lang="en-GB" dirty="0" smtClean="0">
                <a:solidFill>
                  <a:schemeClr val="tx1"/>
                </a:solidFill>
              </a:rPr>
              <a:t>Some experiments are carried out in low-income countries as one can provide higher incentives.</a:t>
            </a:r>
            <a:endParaRPr lang="en-GB" dirty="0">
              <a:solidFill>
                <a:schemeClr val="tx1"/>
              </a:solidFill>
            </a:endParaRPr>
          </a:p>
        </p:txBody>
      </p:sp>
    </p:spTree>
    <p:extLst>
      <p:ext uri="{BB962C8B-B14F-4D97-AF65-F5344CB8AC3E}">
        <p14:creationId xmlns:p14="http://schemas.microsoft.com/office/powerpoint/2010/main" val="29256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types of experiments</a:t>
            </a:r>
            <a:endParaRPr lang="en-GB" dirty="0"/>
          </a:p>
        </p:txBody>
      </p:sp>
      <p:sp>
        <p:nvSpPr>
          <p:cNvPr id="3" name="Content Placeholder 2"/>
          <p:cNvSpPr>
            <a:spLocks noGrp="1"/>
          </p:cNvSpPr>
          <p:nvPr>
            <p:ph idx="1"/>
          </p:nvPr>
        </p:nvSpPr>
        <p:spPr/>
        <p:txBody>
          <a:bodyPr/>
          <a:lstStyle/>
          <a:p>
            <a:r>
              <a:rPr lang="en-GB" dirty="0" smtClean="0"/>
              <a:t>Effect of gender-inclusive language on decision-making.</a:t>
            </a:r>
          </a:p>
          <a:p>
            <a:r>
              <a:rPr lang="en-GB" dirty="0"/>
              <a:t>Mindful Parenting and Children’s Socio-Emotional Skills and </a:t>
            </a:r>
            <a:r>
              <a:rPr lang="en-GB" dirty="0" smtClean="0"/>
              <a:t>Preferences.</a:t>
            </a:r>
          </a:p>
          <a:p>
            <a:r>
              <a:rPr lang="en-GB" dirty="0"/>
              <a:t>Testing for Ethnic Discrimination in Outpatient Health Care Evidence from a Field Experiment in </a:t>
            </a:r>
            <a:r>
              <a:rPr lang="en-GB" dirty="0" smtClean="0"/>
              <a:t>Germany.</a:t>
            </a:r>
          </a:p>
          <a:p>
            <a:r>
              <a:rPr lang="en-GB" dirty="0"/>
              <a:t>The Right to be Heard: A Randomized Controlled Trial on Economizing Procedural </a:t>
            </a:r>
            <a:r>
              <a:rPr lang="en-GB" dirty="0" smtClean="0"/>
              <a:t>Justice.</a:t>
            </a:r>
          </a:p>
          <a:p>
            <a:r>
              <a:rPr lang="en-GB" dirty="0"/>
              <a:t>Social Preferences and the Transmission of </a:t>
            </a:r>
            <a:r>
              <a:rPr lang="en-GB" dirty="0" smtClean="0"/>
              <a:t>Narratives.</a:t>
            </a:r>
          </a:p>
          <a:p>
            <a:r>
              <a:rPr lang="en-GB" dirty="0"/>
              <a:t>Are Proactive Narratives More Convincing? An </a:t>
            </a:r>
            <a:r>
              <a:rPr lang="en-GB" dirty="0" smtClean="0"/>
              <a:t>Experiment.</a:t>
            </a:r>
            <a:endParaRPr lang="en-GB" dirty="0"/>
          </a:p>
        </p:txBody>
      </p:sp>
    </p:spTree>
    <p:extLst>
      <p:ext uri="{BB962C8B-B14F-4D97-AF65-F5344CB8AC3E}">
        <p14:creationId xmlns:p14="http://schemas.microsoft.com/office/powerpoint/2010/main" val="33069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non-experimenters say</a:t>
            </a:r>
            <a:endParaRPr lang="en-GB" dirty="0"/>
          </a:p>
        </p:txBody>
      </p:sp>
      <p:sp>
        <p:nvSpPr>
          <p:cNvPr id="3" name="Content Placeholder 2"/>
          <p:cNvSpPr>
            <a:spLocks noGrp="1"/>
          </p:cNvSpPr>
          <p:nvPr>
            <p:ph sz="half" idx="1"/>
          </p:nvPr>
        </p:nvSpPr>
        <p:spPr/>
        <p:txBody>
          <a:bodyPr>
            <a:normAutofit/>
          </a:bodyPr>
          <a:lstStyle/>
          <a:p>
            <a:r>
              <a:rPr lang="en-GB" dirty="0" smtClean="0">
                <a:solidFill>
                  <a:schemeClr val="tx1"/>
                </a:solidFill>
              </a:rPr>
              <a:t>“We know that the theory is true.”</a:t>
            </a:r>
          </a:p>
          <a:p>
            <a:r>
              <a:rPr lang="en-GB" dirty="0" smtClean="0">
                <a:solidFill>
                  <a:schemeClr val="tx1"/>
                </a:solidFill>
              </a:rPr>
              <a:t>Economics is about aggregates not individuals.</a:t>
            </a:r>
          </a:p>
          <a:p>
            <a:r>
              <a:rPr lang="en-GB" dirty="0" smtClean="0">
                <a:solidFill>
                  <a:schemeClr val="tx1"/>
                </a:solidFill>
              </a:rPr>
              <a:t>Your incentives are not large enough.</a:t>
            </a:r>
            <a:endParaRPr lang="en-GB" dirty="0">
              <a:solidFill>
                <a:schemeClr val="tx1"/>
              </a:solidFill>
            </a:endParaRPr>
          </a:p>
          <a:p>
            <a:endParaRPr lang="en-GB" dirty="0" smtClean="0">
              <a:solidFill>
                <a:schemeClr val="tx1"/>
              </a:solidFill>
            </a:endParaRPr>
          </a:p>
          <a:p>
            <a:r>
              <a:rPr lang="en-GB" dirty="0" smtClean="0">
                <a:solidFill>
                  <a:schemeClr val="tx1"/>
                </a:solidFill>
              </a:rPr>
              <a:t>These axiomatic violations cancel out.</a:t>
            </a:r>
            <a:endParaRPr lang="en-GB" dirty="0">
              <a:solidFill>
                <a:schemeClr val="tx1"/>
              </a:solidFill>
            </a:endParaRPr>
          </a:p>
        </p:txBody>
      </p:sp>
      <p:sp>
        <p:nvSpPr>
          <p:cNvPr id="4" name="Content Placeholder 3"/>
          <p:cNvSpPr>
            <a:spLocks noGrp="1"/>
          </p:cNvSpPr>
          <p:nvPr>
            <p:ph sz="half" idx="2"/>
          </p:nvPr>
        </p:nvSpPr>
        <p:spPr/>
        <p:txBody>
          <a:bodyPr>
            <a:normAutofit/>
          </a:bodyPr>
          <a:lstStyle/>
          <a:p>
            <a:r>
              <a:rPr lang="en-GB" dirty="0" smtClean="0">
                <a:solidFill>
                  <a:schemeClr val="tx1"/>
                </a:solidFill>
              </a:rPr>
              <a:t>No comment.</a:t>
            </a:r>
          </a:p>
          <a:p>
            <a:endParaRPr lang="en-GB" dirty="0" smtClean="0">
              <a:solidFill>
                <a:schemeClr val="tx1"/>
              </a:solidFill>
            </a:endParaRPr>
          </a:p>
          <a:p>
            <a:r>
              <a:rPr lang="en-GB" dirty="0" smtClean="0">
                <a:solidFill>
                  <a:schemeClr val="tx1"/>
                </a:solidFill>
              </a:rPr>
              <a:t>Why are your theories about individuals?</a:t>
            </a:r>
          </a:p>
          <a:p>
            <a:pPr marL="114300" indent="0">
              <a:buNone/>
            </a:pPr>
            <a:endParaRPr lang="en-GB" dirty="0">
              <a:solidFill>
                <a:schemeClr val="tx1"/>
              </a:solidFill>
            </a:endParaRPr>
          </a:p>
          <a:p>
            <a:r>
              <a:rPr lang="en-GB" dirty="0" smtClean="0">
                <a:solidFill>
                  <a:schemeClr val="tx1"/>
                </a:solidFill>
              </a:rPr>
              <a:t>We have tested whether their size makes a difference.</a:t>
            </a:r>
            <a:endParaRPr lang="en-GB" dirty="0">
              <a:solidFill>
                <a:schemeClr val="tx1"/>
              </a:solidFill>
            </a:endParaRPr>
          </a:p>
          <a:p>
            <a:r>
              <a:rPr lang="en-GB" dirty="0" smtClean="0">
                <a:solidFill>
                  <a:schemeClr val="tx1"/>
                </a:solidFill>
              </a:rPr>
              <a:t>How do you know?</a:t>
            </a:r>
            <a:endParaRPr lang="en-GB" dirty="0">
              <a:solidFill>
                <a:schemeClr val="tx1"/>
              </a:solidFill>
            </a:endParaRPr>
          </a:p>
        </p:txBody>
      </p:sp>
    </p:spTree>
    <p:extLst>
      <p:ext uri="{BB962C8B-B14F-4D97-AF65-F5344CB8AC3E}">
        <p14:creationId xmlns:p14="http://schemas.microsoft.com/office/powerpoint/2010/main" val="37431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 am also interested in Methodology</a:t>
            </a:r>
            <a:endParaRPr lang="en-GB" sz="2800" dirty="0"/>
          </a:p>
        </p:txBody>
      </p:sp>
      <p:sp>
        <p:nvSpPr>
          <p:cNvPr id="3" name="Content Placeholder 2"/>
          <p:cNvSpPr>
            <a:spLocks noGrp="1"/>
          </p:cNvSpPr>
          <p:nvPr>
            <p:ph idx="1"/>
          </p:nvPr>
        </p:nvSpPr>
        <p:spPr/>
        <p:txBody>
          <a:bodyPr/>
          <a:lstStyle/>
          <a:p>
            <a:r>
              <a:rPr lang="en-GB" dirty="0" smtClean="0"/>
              <a:t>Incentives – sufficient?</a:t>
            </a:r>
          </a:p>
          <a:p>
            <a:r>
              <a:rPr lang="en-GB" dirty="0" smtClean="0"/>
              <a:t>What one does with the data: describe, test or estimate/predict?</a:t>
            </a:r>
          </a:p>
          <a:p>
            <a:r>
              <a:rPr lang="en-GB" dirty="0" smtClean="0"/>
              <a:t>Instructions – test of understanding?</a:t>
            </a:r>
          </a:p>
          <a:p>
            <a:r>
              <a:rPr lang="en-GB" dirty="0" smtClean="0"/>
              <a:t>‘Demographic’ Questionnaire?</a:t>
            </a:r>
          </a:p>
          <a:p>
            <a:r>
              <a:rPr lang="en-GB" dirty="0" smtClean="0"/>
              <a:t>Computerised/pen and paper?</a:t>
            </a:r>
          </a:p>
          <a:p>
            <a:r>
              <a:rPr lang="en-GB" dirty="0" smtClean="0"/>
              <a:t>How to produce ambiguity in the lab? Bingo Blower?</a:t>
            </a:r>
          </a:p>
          <a:p>
            <a:endParaRPr lang="en-GB" dirty="0"/>
          </a:p>
        </p:txBody>
      </p:sp>
    </p:spTree>
    <p:extLst>
      <p:ext uri="{BB962C8B-B14F-4D97-AF65-F5344CB8AC3E}">
        <p14:creationId xmlns:p14="http://schemas.microsoft.com/office/powerpoint/2010/main" val="9634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glimpse of what I have been doing recently (all except the last now published)</a:t>
            </a:r>
            <a:endParaRPr lang="en-GB" dirty="0"/>
          </a:p>
        </p:txBody>
      </p:sp>
      <p:sp>
        <p:nvSpPr>
          <p:cNvPr id="3" name="Content Placeholder 2"/>
          <p:cNvSpPr>
            <a:spLocks noGrp="1"/>
          </p:cNvSpPr>
          <p:nvPr>
            <p:ph idx="1"/>
          </p:nvPr>
        </p:nvSpPr>
        <p:spPr/>
        <p:txBody>
          <a:bodyPr>
            <a:normAutofit/>
          </a:bodyPr>
          <a:lstStyle/>
          <a:p>
            <a:r>
              <a:rPr lang="en-GB" dirty="0" smtClean="0"/>
              <a:t>Carbone, Hey and </a:t>
            </a:r>
            <a:r>
              <a:rPr lang="en-GB" dirty="0" err="1" smtClean="0"/>
              <a:t>Neugebauer</a:t>
            </a:r>
            <a:r>
              <a:rPr lang="en-GB" dirty="0" smtClean="0"/>
              <a:t>: Asset and Forward Markets</a:t>
            </a:r>
          </a:p>
          <a:p>
            <a:r>
              <a:rPr lang="en-GB" i="1" dirty="0" smtClean="0"/>
              <a:t>Georgalos and Hey: Spontaneous Order</a:t>
            </a:r>
          </a:p>
          <a:p>
            <a:r>
              <a:rPr lang="en-GB" i="1" dirty="0" smtClean="0"/>
              <a:t>Bayrak and Hey: Dispersion Skewness Theory</a:t>
            </a:r>
          </a:p>
          <a:p>
            <a:r>
              <a:rPr lang="en-GB" dirty="0" smtClean="0"/>
              <a:t>Bone </a:t>
            </a:r>
            <a:r>
              <a:rPr lang="en-GB" dirty="0" err="1" smtClean="0"/>
              <a:t>Crosetto</a:t>
            </a:r>
            <a:r>
              <a:rPr lang="en-GB" dirty="0" smtClean="0"/>
              <a:t> Hey and Pasca: Social preferences</a:t>
            </a:r>
          </a:p>
          <a:p>
            <a:r>
              <a:rPr lang="en-GB" i="1" dirty="0" smtClean="0"/>
              <a:t>Hey Permana and Rochanahastin: Testing Manski </a:t>
            </a:r>
          </a:p>
          <a:p>
            <a:r>
              <a:rPr lang="en-GB" dirty="0" smtClean="0"/>
              <a:t>Foster, Georgalos and Hey </a:t>
            </a:r>
            <a:r>
              <a:rPr lang="en-GB" dirty="0"/>
              <a:t>Learning under Ambiguity when Information Acquisition is Costly: an Experiment</a:t>
            </a:r>
          </a:p>
          <a:p>
            <a:endParaRPr lang="en-GB" dirty="0" smtClean="0"/>
          </a:p>
        </p:txBody>
      </p:sp>
    </p:spTree>
    <p:extLst>
      <p:ext uri="{BB962C8B-B14F-4D97-AF65-F5344CB8AC3E}">
        <p14:creationId xmlns:p14="http://schemas.microsoft.com/office/powerpoint/2010/main" val="12351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Carbone Hey and </a:t>
            </a:r>
            <a:r>
              <a:rPr lang="en-GB" dirty="0" err="1" smtClean="0"/>
              <a:t>Neugebauer</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Follows Duffy </a:t>
            </a:r>
            <a:r>
              <a:rPr lang="en-GB" i="1" dirty="0" smtClean="0"/>
              <a:t>et al</a:t>
            </a:r>
            <a:r>
              <a:rPr lang="en-GB" dirty="0" smtClean="0"/>
              <a:t> in testing the Lucas asset pricing model.</a:t>
            </a:r>
          </a:p>
          <a:p>
            <a:r>
              <a:rPr lang="en-GB" dirty="0" smtClean="0"/>
              <a:t>Extends Duffy </a:t>
            </a:r>
            <a:r>
              <a:rPr lang="en-GB" i="1" dirty="0" smtClean="0"/>
              <a:t>et al </a:t>
            </a:r>
            <a:r>
              <a:rPr lang="en-GB" dirty="0" smtClean="0"/>
              <a:t>from a oscillating world to a cyclical world.</a:t>
            </a:r>
          </a:p>
          <a:p>
            <a:r>
              <a:rPr lang="en-GB" dirty="0" smtClean="0"/>
              <a:t>The asset (which pays a dividend) is used to smooth consumption.</a:t>
            </a:r>
          </a:p>
          <a:p>
            <a:r>
              <a:rPr lang="en-GB" dirty="0" smtClean="0"/>
              <a:t>Testing for the equilibrium price which is equal to the expected dividend.</a:t>
            </a:r>
          </a:p>
          <a:p>
            <a:r>
              <a:rPr lang="en-GB" dirty="0" smtClean="0"/>
              <a:t>Like Duffy </a:t>
            </a:r>
            <a:r>
              <a:rPr lang="en-GB" i="1" dirty="0" smtClean="0"/>
              <a:t>et al </a:t>
            </a:r>
            <a:r>
              <a:rPr lang="en-GB" dirty="0" smtClean="0"/>
              <a:t>substitutes an infinite horizon world with a random horizon (continuation probability = discount factor).</a:t>
            </a:r>
          </a:p>
          <a:p>
            <a:r>
              <a:rPr lang="en-GB" dirty="0" smtClean="0"/>
              <a:t>Also we compare this asset market solution to a forward market.</a:t>
            </a:r>
          </a:p>
          <a:p>
            <a:r>
              <a:rPr lang="en-GB" sz="1050" dirty="0"/>
              <a:t>Z-tree double auction.</a:t>
            </a:r>
          </a:p>
        </p:txBody>
      </p:sp>
    </p:spTree>
    <p:extLst>
      <p:ext uri="{BB962C8B-B14F-4D97-AF65-F5344CB8AC3E}">
        <p14:creationId xmlns:p14="http://schemas.microsoft.com/office/powerpoint/2010/main" val="10464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Georgalos and Hey</a:t>
            </a:r>
            <a:endParaRPr lang="en-GB" dirty="0"/>
          </a:p>
        </p:txBody>
      </p:sp>
      <p:sp>
        <p:nvSpPr>
          <p:cNvPr id="3" name="Content Placeholder 2"/>
          <p:cNvSpPr>
            <a:spLocks noGrp="1"/>
          </p:cNvSpPr>
          <p:nvPr>
            <p:ph idx="1"/>
          </p:nvPr>
        </p:nvSpPr>
        <p:spPr/>
        <p:txBody>
          <a:bodyPr>
            <a:normAutofit lnSpcReduction="10000"/>
          </a:bodyPr>
          <a:lstStyle/>
          <a:p>
            <a:r>
              <a:rPr lang="en-GB" dirty="0" smtClean="0"/>
              <a:t>Testing for the emergence of spontaneous order</a:t>
            </a:r>
          </a:p>
          <a:p>
            <a:r>
              <a:rPr lang="en-GB" dirty="0" smtClean="0"/>
              <a:t>We experimentally investigate the emergence of </a:t>
            </a:r>
            <a:r>
              <a:rPr lang="en-GB" i="1" dirty="0" smtClean="0"/>
              <a:t>Spontaneous Order</a:t>
            </a:r>
            <a:r>
              <a:rPr lang="en-GB" dirty="0"/>
              <a:t> </a:t>
            </a:r>
            <a:r>
              <a:rPr lang="en-GB" dirty="0" smtClean="0"/>
              <a:t>-</a:t>
            </a:r>
          </a:p>
          <a:p>
            <a:pPr marL="0" indent="0">
              <a:buNone/>
            </a:pPr>
            <a:r>
              <a:rPr lang="en-GB" dirty="0"/>
              <a:t>t</a:t>
            </a:r>
            <a:r>
              <a:rPr lang="en-GB" dirty="0" smtClean="0"/>
              <a:t>he idea that societies can co-ordinate, without government intervention, on a form of society that is good for its citizens.</a:t>
            </a:r>
          </a:p>
          <a:p>
            <a:r>
              <a:rPr lang="en-GB" dirty="0" smtClean="0"/>
              <a:t>18 subjects in the lab divided into 3’s, with </a:t>
            </a:r>
          </a:p>
          <a:p>
            <a:pPr marL="0" indent="0">
              <a:buNone/>
            </a:pPr>
            <a:r>
              <a:rPr lang="en-GB" dirty="0" smtClean="0"/>
              <a:t>convex input production possibility frontiers.</a:t>
            </a:r>
          </a:p>
          <a:p>
            <a:r>
              <a:rPr lang="en-GB" dirty="0" smtClean="0"/>
              <a:t>Output and payment a function of the total </a:t>
            </a:r>
          </a:p>
          <a:p>
            <a:pPr marL="0" indent="0">
              <a:buNone/>
            </a:pPr>
            <a:r>
              <a:rPr lang="en-GB" dirty="0"/>
              <a:t>a</a:t>
            </a:r>
            <a:r>
              <a:rPr lang="en-GB" dirty="0" smtClean="0"/>
              <a:t>mounts of the three inputs.</a:t>
            </a:r>
          </a:p>
          <a:p>
            <a:r>
              <a:rPr lang="en-GB" dirty="0" smtClean="0"/>
              <a:t>Specialisation crucial.</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882" y="3443287"/>
            <a:ext cx="2593181" cy="2557463"/>
          </a:xfrm>
          <a:prstGeom prst="rect">
            <a:avLst/>
          </a:prstGeom>
        </p:spPr>
      </p:pic>
      <p:pic>
        <p:nvPicPr>
          <p:cNvPr id="8" name="Picture 7"/>
          <p:cNvPicPr>
            <a:picLocks noChangeAspect="1"/>
          </p:cNvPicPr>
          <p:nvPr/>
        </p:nvPicPr>
        <p:blipFill>
          <a:blip r:embed="rId3"/>
          <a:stretch>
            <a:fillRect/>
          </a:stretch>
        </p:blipFill>
        <p:spPr>
          <a:xfrm>
            <a:off x="3950208" y="4533138"/>
            <a:ext cx="1965960" cy="1467613"/>
          </a:xfrm>
          <a:prstGeom prst="rect">
            <a:avLst/>
          </a:prstGeom>
        </p:spPr>
      </p:pic>
    </p:spTree>
    <p:extLst>
      <p:ext uri="{BB962C8B-B14F-4D97-AF65-F5344CB8AC3E}">
        <p14:creationId xmlns:p14="http://schemas.microsoft.com/office/powerpoint/2010/main" val="262551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final question</a:t>
            </a:r>
            <a:endParaRPr lang="en-GB" dirty="0"/>
          </a:p>
        </p:txBody>
      </p:sp>
      <p:sp>
        <p:nvSpPr>
          <p:cNvPr id="3" name="Content Placeholder 2"/>
          <p:cNvSpPr>
            <a:spLocks noGrp="1"/>
          </p:cNvSpPr>
          <p:nvPr>
            <p:ph idx="1"/>
          </p:nvPr>
        </p:nvSpPr>
        <p:spPr/>
        <p:txBody>
          <a:bodyPr/>
          <a:lstStyle/>
          <a:p>
            <a:pPr marL="114300" indent="0">
              <a:buNone/>
            </a:pPr>
            <a:r>
              <a:rPr lang="en-US" dirty="0"/>
              <a:t>What would you think about a scientist who wants to test whether raising interest rates increases saving, who collects data on interest rates over time in some country and saving in that country, and statistically looks at the relationship between  the latter </a:t>
            </a:r>
            <a:r>
              <a:rPr lang="en-US" dirty="0" smtClean="0"/>
              <a:t>and </a:t>
            </a:r>
            <a:r>
              <a:rPr lang="en-US" dirty="0"/>
              <a:t>the former?</a:t>
            </a:r>
            <a:endParaRPr lang="en-GB" dirty="0"/>
          </a:p>
          <a:p>
            <a:pPr marL="114300" lvl="0" indent="0">
              <a:buNone/>
            </a:pPr>
            <a:endParaRPr lang="en-GB" dirty="0"/>
          </a:p>
          <a:p>
            <a:endParaRPr lang="en-GB" dirty="0"/>
          </a:p>
        </p:txBody>
      </p:sp>
    </p:spTree>
    <p:extLst>
      <p:ext uri="{BB962C8B-B14F-4D97-AF65-F5344CB8AC3E}">
        <p14:creationId xmlns:p14="http://schemas.microsoft.com/office/powerpoint/2010/main" val="37148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Hey and </a:t>
            </a:r>
            <a:r>
              <a:rPr lang="en-GB" dirty="0" err="1" smtClean="0"/>
              <a:t>Rochanahastin</a:t>
            </a:r>
            <a:endParaRPr lang="en-GB" dirty="0"/>
          </a:p>
        </p:txBody>
      </p:sp>
      <p:sp>
        <p:nvSpPr>
          <p:cNvPr id="3" name="Content Placeholder 2"/>
          <p:cNvSpPr>
            <a:spLocks noGrp="1"/>
          </p:cNvSpPr>
          <p:nvPr>
            <p:ph idx="1"/>
          </p:nvPr>
        </p:nvSpPr>
        <p:spPr/>
        <p:txBody>
          <a:bodyPr>
            <a:normAutofit fontScale="92500" lnSpcReduction="20000"/>
          </a:bodyPr>
          <a:lstStyle/>
          <a:p>
            <a:r>
              <a:rPr lang="en-GB" sz="1800" dirty="0"/>
              <a:t>Testing (the axioms of) Salience Theory (</a:t>
            </a:r>
            <a:r>
              <a:rPr lang="en-GB" sz="1800" dirty="0" err="1"/>
              <a:t>Bordallo</a:t>
            </a:r>
            <a:r>
              <a:rPr lang="en-GB" sz="1800" dirty="0"/>
              <a:t> </a:t>
            </a:r>
            <a:r>
              <a:rPr lang="en-GB" sz="1800" i="1" dirty="0"/>
              <a:t>et al</a:t>
            </a:r>
            <a:r>
              <a:rPr lang="en-GB" sz="1800" dirty="0"/>
              <a:t>).</a:t>
            </a:r>
          </a:p>
          <a:p>
            <a:r>
              <a:rPr lang="en-GB" sz="1800" dirty="0"/>
              <a:t>Axioms are on Salience – what is that?</a:t>
            </a:r>
          </a:p>
          <a:p>
            <a:r>
              <a:rPr lang="en-GB" sz="1800" dirty="0"/>
              <a:t>(10,70) is more salient than (20,60)</a:t>
            </a:r>
          </a:p>
          <a:p>
            <a:r>
              <a:rPr lang="en-GB" sz="1800" b="1" dirty="0"/>
              <a:t>Axiom 3 </a:t>
            </a:r>
            <a:r>
              <a:rPr lang="en-GB" sz="1800" dirty="0"/>
              <a:t>(MONOTONICITY IN INTERVALS). </a:t>
            </a:r>
          </a:p>
          <a:p>
            <a:r>
              <a:rPr lang="en-GB" sz="1800" dirty="0"/>
              <a:t>For any (𝑥, 𝑦), (𝑥′, 𝑦′) ∈ 𝑋, if [𝑦′, 𝑥′] is a strict subset</a:t>
            </a:r>
          </a:p>
          <a:p>
            <a:pPr marL="0" indent="0">
              <a:buNone/>
            </a:pPr>
            <a:r>
              <a:rPr lang="en-GB" sz="1800" dirty="0"/>
              <a:t>of [𝑦, 𝑥] then (𝑥, 𝑦) ⊳𝑠 (𝑥′, 𝑦′).</a:t>
            </a:r>
          </a:p>
          <a:p>
            <a:pPr marL="0" indent="0">
              <a:buNone/>
            </a:pPr>
            <a:r>
              <a:rPr lang="en-GB" sz="900" dirty="0"/>
              <a:t>MONOTONICITY IN RATIOS and (MONOTONICITY IN DIFFERENCES)</a:t>
            </a:r>
          </a:p>
          <a:p>
            <a:r>
              <a:rPr lang="en-GB" sz="1800" dirty="0"/>
              <a:t>Salience theory weighs the difference in probabilities or the</a:t>
            </a:r>
          </a:p>
          <a:p>
            <a:pPr marL="0" indent="0">
              <a:buNone/>
            </a:pPr>
            <a:r>
              <a:rPr lang="en-GB" sz="1800" dirty="0"/>
              <a:t>difference in outcomes by their salience.</a:t>
            </a:r>
          </a:p>
          <a:p>
            <a:r>
              <a:rPr lang="en-GB" sz="1800" dirty="0"/>
              <a:t>Axioms are either right or wrong.</a:t>
            </a:r>
          </a:p>
          <a:p>
            <a:pPr marL="0" indent="0">
              <a:buNone/>
            </a:pPr>
            <a:r>
              <a:rPr lang="en-GB" sz="900" dirty="0"/>
              <a:t/>
            </a:r>
            <a:br>
              <a:rPr lang="en-GB" sz="900" dirty="0"/>
            </a:br>
            <a:endParaRPr lang="en-GB" sz="900" dirty="0"/>
          </a:p>
        </p:txBody>
      </p:sp>
      <p:pic>
        <p:nvPicPr>
          <p:cNvPr id="4" name="Picture 3"/>
          <p:cNvPicPr/>
          <p:nvPr/>
        </p:nvPicPr>
        <p:blipFill rotWithShape="1">
          <a:blip r:embed="rId2"/>
          <a:srcRect r="29105"/>
          <a:stretch/>
        </p:blipFill>
        <p:spPr bwMode="auto">
          <a:xfrm>
            <a:off x="6419500" y="1467131"/>
            <a:ext cx="4050506" cy="3213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573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Bayrak</a:t>
            </a:r>
            <a:r>
              <a:rPr lang="en-GB" dirty="0" smtClean="0"/>
              <a:t> and Hey</a:t>
            </a:r>
            <a:endParaRPr lang="en-GB" dirty="0"/>
          </a:p>
        </p:txBody>
      </p:sp>
      <p:sp>
        <p:nvSpPr>
          <p:cNvPr id="3" name="Content Placeholder 2"/>
          <p:cNvSpPr>
            <a:spLocks noGrp="1"/>
          </p:cNvSpPr>
          <p:nvPr>
            <p:ph idx="1"/>
          </p:nvPr>
        </p:nvSpPr>
        <p:spPr/>
        <p:txBody>
          <a:bodyPr/>
          <a:lstStyle/>
          <a:p>
            <a:r>
              <a:rPr lang="en-GB" dirty="0" smtClean="0"/>
              <a:t>Dispersion-Skewness theory.</a:t>
            </a:r>
            <a:endParaRPr lang="en-GB" dirty="0"/>
          </a:p>
          <a:p>
            <a:r>
              <a:rPr lang="en-GB" dirty="0" smtClean="0"/>
              <a:t>Value of a lottery is determined not only by its Expected Utility but also the dispersion and skewness of utility.</a:t>
            </a:r>
          </a:p>
          <a:p>
            <a:r>
              <a:rPr lang="en-GB" dirty="0" smtClean="0"/>
              <a:t>Have estimated the theory and compared its goodness-of-fit, and </a:t>
            </a:r>
            <a:r>
              <a:rPr lang="en-GB" i="1" dirty="0" smtClean="0"/>
              <a:t>predictive ability</a:t>
            </a:r>
            <a:r>
              <a:rPr lang="en-GB" dirty="0" smtClean="0"/>
              <a:t>, with EU and several other theories (RDEU, DA, PR, WU, ST) using data from an earlier experiment.</a:t>
            </a:r>
          </a:p>
          <a:p>
            <a:endParaRPr lang="en-GB" dirty="0"/>
          </a:p>
        </p:txBody>
      </p:sp>
    </p:spTree>
    <p:extLst>
      <p:ext uri="{BB962C8B-B14F-4D97-AF65-F5344CB8AC3E}">
        <p14:creationId xmlns:p14="http://schemas.microsoft.com/office/powerpoint/2010/main" val="223760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Bone </a:t>
            </a:r>
            <a:r>
              <a:rPr lang="en-GB" dirty="0" err="1" smtClean="0"/>
              <a:t>Crosetto</a:t>
            </a:r>
            <a:r>
              <a:rPr lang="en-GB" dirty="0" smtClean="0"/>
              <a:t> Hey and Pasca</a:t>
            </a:r>
            <a:endParaRPr lang="en-GB" dirty="0"/>
          </a:p>
        </p:txBody>
      </p:sp>
      <p:sp>
        <p:nvSpPr>
          <p:cNvPr id="3" name="Content Placeholder 2"/>
          <p:cNvSpPr>
            <a:spLocks noGrp="1"/>
          </p:cNvSpPr>
          <p:nvPr>
            <p:ph idx="1"/>
          </p:nvPr>
        </p:nvSpPr>
        <p:spPr/>
        <p:txBody>
          <a:bodyPr>
            <a:normAutofit lnSpcReduction="10000"/>
          </a:bodyPr>
          <a:lstStyle/>
          <a:p>
            <a:r>
              <a:rPr lang="en-GB" dirty="0" smtClean="0"/>
              <a:t>Testing Social Preferences.</a:t>
            </a:r>
          </a:p>
          <a:p>
            <a:r>
              <a:rPr lang="en-GB" dirty="0" smtClean="0"/>
              <a:t>Compensation (via Social Dividends) for Luck and for Effort.</a:t>
            </a:r>
          </a:p>
          <a:p>
            <a:r>
              <a:rPr lang="en-GB" dirty="0" smtClean="0"/>
              <a:t>(Some) theory suggests Equal Payment for Luck and Equal Dividend for Effort, but these principles conflict.</a:t>
            </a:r>
          </a:p>
          <a:p>
            <a:r>
              <a:rPr lang="en-GB" dirty="0" smtClean="0"/>
              <a:t>Asks for general </a:t>
            </a:r>
            <a:r>
              <a:rPr lang="en-GB" i="1" dirty="0" smtClean="0"/>
              <a:t>principles </a:t>
            </a:r>
            <a:r>
              <a:rPr lang="en-GB" dirty="0" smtClean="0"/>
              <a:t>rather than particular cases.</a:t>
            </a:r>
          </a:p>
          <a:p>
            <a:r>
              <a:rPr lang="en-GB" dirty="0" smtClean="0"/>
              <a:t>An example: society has 40 to distribute.</a:t>
            </a:r>
          </a:p>
          <a:p>
            <a:endParaRPr lang="en-GB" dirty="0" smtClean="0"/>
          </a:p>
          <a:p>
            <a:endParaRPr lang="en-GB" dirty="0"/>
          </a:p>
          <a:p>
            <a:endParaRPr lang="en-GB" dirty="0" smtClean="0"/>
          </a:p>
          <a:p>
            <a:r>
              <a:rPr lang="en-GB" dirty="0" smtClean="0"/>
              <a:t>Two treatments: Internal and External Dictator</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6609988"/>
              </p:ext>
            </p:extLst>
          </p:nvPr>
        </p:nvGraphicFramePr>
        <p:xfrm>
          <a:off x="4860032" y="4725144"/>
          <a:ext cx="1711642" cy="864872"/>
        </p:xfrm>
        <a:graphic>
          <a:graphicData uri="http://schemas.openxmlformats.org/drawingml/2006/table">
            <a:tbl>
              <a:tblPr firstRow="1" firstCol="1" bandRow="1">
                <a:tableStyleId>{5C22544A-7EE6-4342-B048-85BDC9FD1C3A}</a:tableStyleId>
              </a:tblPr>
              <a:tblGrid>
                <a:gridCol w="472440">
                  <a:extLst>
                    <a:ext uri="{9D8B030D-6E8A-4147-A177-3AD203B41FA5}">
                      <a16:colId xmlns:a16="http://schemas.microsoft.com/office/drawing/2014/main" val="2403589336"/>
                    </a:ext>
                  </a:extLst>
                </a:gridCol>
                <a:gridCol w="472440">
                  <a:extLst>
                    <a:ext uri="{9D8B030D-6E8A-4147-A177-3AD203B41FA5}">
                      <a16:colId xmlns:a16="http://schemas.microsoft.com/office/drawing/2014/main" val="1135298934"/>
                    </a:ext>
                  </a:extLst>
                </a:gridCol>
                <a:gridCol w="383381">
                  <a:extLst>
                    <a:ext uri="{9D8B030D-6E8A-4147-A177-3AD203B41FA5}">
                      <a16:colId xmlns:a16="http://schemas.microsoft.com/office/drawing/2014/main" val="2159628616"/>
                    </a:ext>
                  </a:extLst>
                </a:gridCol>
                <a:gridCol w="383381">
                  <a:extLst>
                    <a:ext uri="{9D8B030D-6E8A-4147-A177-3AD203B41FA5}">
                      <a16:colId xmlns:a16="http://schemas.microsoft.com/office/drawing/2014/main" val="3455565559"/>
                    </a:ext>
                  </a:extLst>
                </a:gridCol>
              </a:tblGrid>
              <a:tr h="216218">
                <a:tc>
                  <a:txBody>
                    <a:bodyPr/>
                    <a:lstStyle/>
                    <a:p>
                      <a:pPr algn="ctr">
                        <a:spcAft>
                          <a:spcPts val="0"/>
                        </a:spcAft>
                      </a:pPr>
                      <a:r>
                        <a:rPr lang="en-GB" sz="800">
                          <a:effectLst/>
                        </a:rPr>
                        <a:t> </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dirty="0">
                          <a:effectLst/>
                        </a:rPr>
                        <a:t> </a:t>
                      </a:r>
                      <a:endParaRPr lang="en-GB" sz="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gridSpan="2">
                  <a:txBody>
                    <a:bodyPr/>
                    <a:lstStyle/>
                    <a:p>
                      <a:pPr algn="ctr">
                        <a:spcAft>
                          <a:spcPts val="0"/>
                        </a:spcAft>
                      </a:pPr>
                      <a:r>
                        <a:rPr lang="en-GB" sz="800">
                          <a:effectLst/>
                        </a:rPr>
                        <a:t>effort</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hMerge="1">
                  <a:txBody>
                    <a:bodyPr/>
                    <a:lstStyle/>
                    <a:p>
                      <a:endParaRPr lang="en-GB"/>
                    </a:p>
                  </a:txBody>
                  <a:tcPr/>
                </a:tc>
                <a:extLst>
                  <a:ext uri="{0D108BD9-81ED-4DB2-BD59-A6C34878D82A}">
                    <a16:rowId xmlns:a16="http://schemas.microsoft.com/office/drawing/2014/main" val="2360175440"/>
                  </a:ext>
                </a:extLst>
              </a:tr>
              <a:tr h="216218">
                <a:tc>
                  <a:txBody>
                    <a:bodyPr/>
                    <a:lstStyle/>
                    <a:p>
                      <a:pPr algn="ctr">
                        <a:spcAft>
                          <a:spcPts val="0"/>
                        </a:spcAft>
                      </a:pPr>
                      <a:r>
                        <a:rPr lang="en-GB" sz="800">
                          <a:effectLst/>
                        </a:rPr>
                        <a:t> </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dirty="0">
                          <a:effectLst/>
                        </a:rPr>
                        <a:t> </a:t>
                      </a:r>
                      <a:endParaRPr lang="en-GB" sz="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none</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some</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extLst>
                  <a:ext uri="{0D108BD9-81ED-4DB2-BD59-A6C34878D82A}">
                    <a16:rowId xmlns:a16="http://schemas.microsoft.com/office/drawing/2014/main" val="971317767"/>
                  </a:ext>
                </a:extLst>
              </a:tr>
              <a:tr h="216218">
                <a:tc rowSpan="2">
                  <a:txBody>
                    <a:bodyPr/>
                    <a:lstStyle/>
                    <a:p>
                      <a:pPr algn="ctr">
                        <a:spcAft>
                          <a:spcPts val="0"/>
                        </a:spcAft>
                      </a:pPr>
                      <a:r>
                        <a:rPr lang="en-GB" sz="800">
                          <a:effectLst/>
                        </a:rPr>
                        <a:t>luck</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bad</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0</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6</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extLst>
                  <a:ext uri="{0D108BD9-81ED-4DB2-BD59-A6C34878D82A}">
                    <a16:rowId xmlns:a16="http://schemas.microsoft.com/office/drawing/2014/main" val="3725878000"/>
                  </a:ext>
                </a:extLst>
              </a:tr>
              <a:tr h="216218">
                <a:tc vMerge="1">
                  <a:txBody>
                    <a:bodyPr/>
                    <a:lstStyle/>
                    <a:p>
                      <a:endParaRPr lang="en-GB"/>
                    </a:p>
                  </a:txBody>
                  <a:tcPr/>
                </a:tc>
                <a:tc>
                  <a:txBody>
                    <a:bodyPr/>
                    <a:lstStyle/>
                    <a:p>
                      <a:pPr algn="ctr">
                        <a:spcAft>
                          <a:spcPts val="0"/>
                        </a:spcAft>
                      </a:pPr>
                      <a:r>
                        <a:rPr lang="en-GB" sz="800">
                          <a:effectLst/>
                        </a:rPr>
                        <a:t>good</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4</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dirty="0">
                          <a:effectLst/>
                        </a:rPr>
                        <a:t>10</a:t>
                      </a:r>
                      <a:endParaRPr lang="en-GB" sz="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extLst>
                  <a:ext uri="{0D108BD9-81ED-4DB2-BD59-A6C34878D82A}">
                    <a16:rowId xmlns:a16="http://schemas.microsoft.com/office/drawing/2014/main" val="93399526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88265393"/>
              </p:ext>
            </p:extLst>
          </p:nvPr>
        </p:nvGraphicFramePr>
        <p:xfrm>
          <a:off x="7020272" y="4681761"/>
          <a:ext cx="1627124" cy="900114"/>
        </p:xfrm>
        <a:graphic>
          <a:graphicData uri="http://schemas.openxmlformats.org/drawingml/2006/table">
            <a:tbl>
              <a:tblPr firstRow="1" firstCol="1" bandRow="1">
                <a:tableStyleId>{5C22544A-7EE6-4342-B048-85BDC9FD1C3A}</a:tableStyleId>
              </a:tblPr>
              <a:tblGrid>
                <a:gridCol w="457223">
                  <a:extLst>
                    <a:ext uri="{9D8B030D-6E8A-4147-A177-3AD203B41FA5}">
                      <a16:colId xmlns:a16="http://schemas.microsoft.com/office/drawing/2014/main" val="1483342407"/>
                    </a:ext>
                  </a:extLst>
                </a:gridCol>
                <a:gridCol w="457223">
                  <a:extLst>
                    <a:ext uri="{9D8B030D-6E8A-4147-A177-3AD203B41FA5}">
                      <a16:colId xmlns:a16="http://schemas.microsoft.com/office/drawing/2014/main" val="4100425243"/>
                    </a:ext>
                  </a:extLst>
                </a:gridCol>
                <a:gridCol w="332777">
                  <a:extLst>
                    <a:ext uri="{9D8B030D-6E8A-4147-A177-3AD203B41FA5}">
                      <a16:colId xmlns:a16="http://schemas.microsoft.com/office/drawing/2014/main" val="1969926490"/>
                    </a:ext>
                  </a:extLst>
                </a:gridCol>
                <a:gridCol w="379901">
                  <a:extLst>
                    <a:ext uri="{9D8B030D-6E8A-4147-A177-3AD203B41FA5}">
                      <a16:colId xmlns:a16="http://schemas.microsoft.com/office/drawing/2014/main" val="1586237800"/>
                    </a:ext>
                  </a:extLst>
                </a:gridCol>
              </a:tblGrid>
              <a:tr h="216218">
                <a:tc>
                  <a:txBody>
                    <a:bodyPr/>
                    <a:lstStyle/>
                    <a:p>
                      <a:pPr algn="ctr">
                        <a:spcAft>
                          <a:spcPts val="0"/>
                        </a:spcAft>
                      </a:pPr>
                      <a:r>
                        <a:rPr lang="en-GB" sz="800">
                          <a:effectLst/>
                        </a:rPr>
                        <a:t> </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dirty="0">
                          <a:effectLst/>
                        </a:rPr>
                        <a:t> </a:t>
                      </a:r>
                      <a:endParaRPr lang="en-GB" sz="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gridSpan="2">
                  <a:txBody>
                    <a:bodyPr/>
                    <a:lstStyle/>
                    <a:p>
                      <a:pPr algn="ctr">
                        <a:spcAft>
                          <a:spcPts val="0"/>
                        </a:spcAft>
                      </a:pPr>
                      <a:r>
                        <a:rPr lang="en-GB" sz="800">
                          <a:effectLst/>
                        </a:rPr>
                        <a:t>effort</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hMerge="1">
                  <a:txBody>
                    <a:bodyPr/>
                    <a:lstStyle/>
                    <a:p>
                      <a:endParaRPr lang="en-GB"/>
                    </a:p>
                  </a:txBody>
                  <a:tcPr/>
                </a:tc>
                <a:extLst>
                  <a:ext uri="{0D108BD9-81ED-4DB2-BD59-A6C34878D82A}">
                    <a16:rowId xmlns:a16="http://schemas.microsoft.com/office/drawing/2014/main" val="3945896561"/>
                  </a:ext>
                </a:extLst>
              </a:tr>
              <a:tr h="251460">
                <a:tc>
                  <a:txBody>
                    <a:bodyPr/>
                    <a:lstStyle/>
                    <a:p>
                      <a:pPr algn="ctr">
                        <a:spcAft>
                          <a:spcPts val="0"/>
                        </a:spcAft>
                      </a:pPr>
                      <a:r>
                        <a:rPr lang="en-GB" sz="800">
                          <a:effectLst/>
                        </a:rPr>
                        <a:t> </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dirty="0">
                          <a:effectLst/>
                        </a:rPr>
                        <a:t> </a:t>
                      </a:r>
                      <a:endParaRPr lang="en-GB" sz="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none</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some</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extLst>
                  <a:ext uri="{0D108BD9-81ED-4DB2-BD59-A6C34878D82A}">
                    <a16:rowId xmlns:a16="http://schemas.microsoft.com/office/drawing/2014/main" val="4002598634"/>
                  </a:ext>
                </a:extLst>
              </a:tr>
              <a:tr h="216218">
                <a:tc rowSpan="2">
                  <a:txBody>
                    <a:bodyPr/>
                    <a:lstStyle/>
                    <a:p>
                      <a:pPr algn="ctr">
                        <a:spcAft>
                          <a:spcPts val="0"/>
                        </a:spcAft>
                      </a:pPr>
                      <a:r>
                        <a:rPr lang="en-GB" sz="800" dirty="0">
                          <a:effectLst/>
                        </a:rPr>
                        <a:t>luck</a:t>
                      </a:r>
                      <a:endParaRPr lang="en-GB" sz="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bad</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12</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18</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extLst>
                  <a:ext uri="{0D108BD9-81ED-4DB2-BD59-A6C34878D82A}">
                    <a16:rowId xmlns:a16="http://schemas.microsoft.com/office/drawing/2014/main" val="473688083"/>
                  </a:ext>
                </a:extLst>
              </a:tr>
              <a:tr h="216218">
                <a:tc vMerge="1">
                  <a:txBody>
                    <a:bodyPr/>
                    <a:lstStyle/>
                    <a:p>
                      <a:endParaRPr lang="en-GB"/>
                    </a:p>
                  </a:txBody>
                  <a:tcPr/>
                </a:tc>
                <a:tc>
                  <a:txBody>
                    <a:bodyPr/>
                    <a:lstStyle/>
                    <a:p>
                      <a:pPr algn="ctr">
                        <a:spcAft>
                          <a:spcPts val="0"/>
                        </a:spcAft>
                      </a:pPr>
                      <a:r>
                        <a:rPr lang="en-GB" sz="800">
                          <a:effectLst/>
                        </a:rPr>
                        <a:t>good</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a:effectLst/>
                        </a:rPr>
                        <a:t>12</a:t>
                      </a:r>
                      <a:endParaRPr lang="en-GB" sz="8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tc>
                  <a:txBody>
                    <a:bodyPr/>
                    <a:lstStyle/>
                    <a:p>
                      <a:pPr algn="ctr">
                        <a:spcAft>
                          <a:spcPts val="0"/>
                        </a:spcAft>
                      </a:pPr>
                      <a:r>
                        <a:rPr lang="en-GB" sz="800" dirty="0">
                          <a:effectLst/>
                        </a:rPr>
                        <a:t>18</a:t>
                      </a:r>
                      <a:endParaRPr lang="en-GB" sz="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53816" marR="51435" marT="0" marB="0" anchor="ctr"/>
                </a:tc>
                <a:extLst>
                  <a:ext uri="{0D108BD9-81ED-4DB2-BD59-A6C34878D82A}">
                    <a16:rowId xmlns:a16="http://schemas.microsoft.com/office/drawing/2014/main" val="3981667047"/>
                  </a:ext>
                </a:extLst>
              </a:tr>
            </a:tbl>
          </a:graphicData>
        </a:graphic>
      </p:graphicFrame>
    </p:spTree>
    <p:extLst>
      <p:ext uri="{BB962C8B-B14F-4D97-AF65-F5344CB8AC3E}">
        <p14:creationId xmlns:p14="http://schemas.microsoft.com/office/powerpoint/2010/main" val="177093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Hey Permana and Rochanahastin</a:t>
            </a:r>
            <a:endParaRPr lang="en-GB" sz="1200" dirty="0"/>
          </a:p>
        </p:txBody>
      </p:sp>
      <p:sp>
        <p:nvSpPr>
          <p:cNvPr id="3" name="Content Placeholder 2"/>
          <p:cNvSpPr>
            <a:spLocks noGrp="1"/>
          </p:cNvSpPr>
          <p:nvPr>
            <p:ph idx="1"/>
          </p:nvPr>
        </p:nvSpPr>
        <p:spPr/>
        <p:txBody>
          <a:bodyPr>
            <a:normAutofit/>
          </a:bodyPr>
          <a:lstStyle/>
          <a:p>
            <a:r>
              <a:rPr lang="en-GB" dirty="0" smtClean="0"/>
              <a:t>Testing </a:t>
            </a:r>
            <a:r>
              <a:rPr lang="en-GB" dirty="0" err="1" smtClean="0"/>
              <a:t>Manski’s</a:t>
            </a:r>
            <a:r>
              <a:rPr lang="en-GB" dirty="0" smtClean="0"/>
              <a:t> theory of satisficing.</a:t>
            </a:r>
          </a:p>
          <a:p>
            <a:r>
              <a:rPr lang="en-GB" dirty="0" smtClean="0"/>
              <a:t>DM has to decide between: choosing at random; paying a lot to find out the best; paying less to find out if there are outcomes larger than some (self-stated) ‘aspiration level’.</a:t>
            </a:r>
          </a:p>
          <a:p>
            <a:r>
              <a:rPr lang="en-GB" dirty="0" smtClean="0"/>
              <a:t>Crucially DM’s have no idea of the distribution of outcomes: essentially ambiguous between an upper and a lower bound.</a:t>
            </a:r>
          </a:p>
          <a:p>
            <a:r>
              <a:rPr lang="en-GB" dirty="0" smtClean="0"/>
              <a:t>We create ambiguity using the method of </a:t>
            </a:r>
            <a:r>
              <a:rPr lang="en-GB" dirty="0" err="1" smtClean="0"/>
              <a:t>Stecher</a:t>
            </a:r>
            <a:r>
              <a:rPr lang="en-GB" dirty="0" smtClean="0"/>
              <a:t> </a:t>
            </a:r>
            <a:r>
              <a:rPr lang="en-GB" i="1" dirty="0" smtClean="0"/>
              <a:t>et al</a:t>
            </a:r>
            <a:r>
              <a:rPr lang="en-GB" dirty="0" smtClean="0"/>
              <a:t>.</a:t>
            </a:r>
          </a:p>
          <a:p>
            <a:r>
              <a:rPr lang="en-GB" dirty="0" smtClean="0"/>
              <a:t>Question – when should the DM satisfice and how should the DM choose the aspiration level?</a:t>
            </a:r>
          </a:p>
        </p:txBody>
      </p:sp>
    </p:spTree>
    <p:extLst>
      <p:ext uri="{BB962C8B-B14F-4D97-AF65-F5344CB8AC3E}">
        <p14:creationId xmlns:p14="http://schemas.microsoft.com/office/powerpoint/2010/main" val="110317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Rochanahastin</a:t>
            </a:r>
            <a:endParaRPr lang="en-GB" dirty="0"/>
          </a:p>
        </p:txBody>
      </p:sp>
      <p:sp>
        <p:nvSpPr>
          <p:cNvPr id="3" name="Content Placeholder 2"/>
          <p:cNvSpPr>
            <a:spLocks noGrp="1"/>
          </p:cNvSpPr>
          <p:nvPr>
            <p:ph idx="1"/>
          </p:nvPr>
        </p:nvSpPr>
        <p:spPr/>
        <p:txBody>
          <a:bodyPr/>
          <a:lstStyle/>
          <a:p>
            <a:r>
              <a:rPr lang="en-GB" dirty="0" smtClean="0"/>
              <a:t>Limited Attention/ Rational Inattention.</a:t>
            </a:r>
          </a:p>
          <a:p>
            <a:r>
              <a:rPr lang="en-GB" dirty="0" smtClean="0"/>
              <a:t>The DM chooses from a large set of choices, but may not pay attention to all in the set.</a:t>
            </a:r>
            <a:endParaRPr lang="en-GB" dirty="0"/>
          </a:p>
          <a:p>
            <a:r>
              <a:rPr lang="en-GB" dirty="0" smtClean="0"/>
              <a:t>Testing axioms of </a:t>
            </a:r>
            <a:r>
              <a:rPr lang="en-GB" dirty="0" err="1" smtClean="0"/>
              <a:t>Lleras</a:t>
            </a:r>
            <a:r>
              <a:rPr lang="en-GB" dirty="0" smtClean="0"/>
              <a:t> </a:t>
            </a:r>
            <a:r>
              <a:rPr lang="en-GB" i="1" dirty="0" smtClean="0"/>
              <a:t>et al </a:t>
            </a:r>
            <a:r>
              <a:rPr lang="en-GB" dirty="0" smtClean="0"/>
              <a:t>and </a:t>
            </a:r>
            <a:r>
              <a:rPr lang="en-GB" dirty="0" err="1" smtClean="0"/>
              <a:t>Masatlioglu</a:t>
            </a:r>
            <a:r>
              <a:rPr lang="en-GB" dirty="0"/>
              <a:t> </a:t>
            </a:r>
            <a:r>
              <a:rPr lang="en-GB" dirty="0" smtClean="0"/>
              <a:t>– these are </a:t>
            </a:r>
            <a:r>
              <a:rPr lang="en-GB" dirty="0" err="1" smtClean="0"/>
              <a:t>weakenings</a:t>
            </a:r>
            <a:r>
              <a:rPr lang="en-GB" dirty="0" smtClean="0"/>
              <a:t> of WARP.</a:t>
            </a:r>
          </a:p>
          <a:p>
            <a:r>
              <a:rPr lang="en-GB" dirty="0" smtClean="0"/>
              <a:t>Inferring preferences from choice. With these theories one can only infer (partial preferences) if the DM violates WARP. (Does the DM have preferences in this case?)</a:t>
            </a:r>
            <a:endParaRPr lang="en-GB" dirty="0"/>
          </a:p>
        </p:txBody>
      </p:sp>
    </p:spTree>
    <p:extLst>
      <p:ext uri="{BB962C8B-B14F-4D97-AF65-F5344CB8AC3E}">
        <p14:creationId xmlns:p14="http://schemas.microsoft.com/office/powerpoint/2010/main" val="61285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Permana</a:t>
            </a:r>
            <a:endParaRPr lang="en-GB" dirty="0"/>
          </a:p>
        </p:txBody>
      </p:sp>
      <p:sp>
        <p:nvSpPr>
          <p:cNvPr id="3" name="Content Placeholder 2"/>
          <p:cNvSpPr>
            <a:spLocks noGrp="1"/>
          </p:cNvSpPr>
          <p:nvPr>
            <p:ph idx="1"/>
          </p:nvPr>
        </p:nvSpPr>
        <p:spPr/>
        <p:txBody>
          <a:bodyPr/>
          <a:lstStyle/>
          <a:p>
            <a:r>
              <a:rPr lang="en-GB" dirty="0" smtClean="0"/>
              <a:t>Preference Imprecision</a:t>
            </a:r>
          </a:p>
          <a:p>
            <a:r>
              <a:rPr lang="en-GB" dirty="0" smtClean="0"/>
              <a:t>Builds on </a:t>
            </a:r>
            <a:r>
              <a:rPr lang="en-GB" dirty="0" err="1" smtClean="0"/>
              <a:t>Cubitt</a:t>
            </a:r>
            <a:r>
              <a:rPr lang="en-GB" dirty="0" smtClean="0"/>
              <a:t> </a:t>
            </a:r>
            <a:r>
              <a:rPr lang="en-GB" i="1" dirty="0" smtClean="0"/>
              <a:t>et al</a:t>
            </a:r>
            <a:r>
              <a:rPr lang="en-GB" dirty="0" smtClean="0"/>
              <a:t>, where subjects could say that</a:t>
            </a:r>
          </a:p>
          <a:p>
            <a:pPr marL="0" indent="0">
              <a:buNone/>
            </a:pPr>
            <a:r>
              <a:rPr lang="en-GB" dirty="0" smtClean="0"/>
              <a:t> they were not sure what they wanted to choose. </a:t>
            </a:r>
          </a:p>
          <a:p>
            <a:r>
              <a:rPr lang="en-GB" dirty="0" smtClean="0"/>
              <a:t>Why did they say that?</a:t>
            </a:r>
            <a:endParaRPr lang="en-GB" dirty="0"/>
          </a:p>
        </p:txBody>
      </p:sp>
      <p:pic>
        <p:nvPicPr>
          <p:cNvPr id="4" name="Picture 3" descr="D:\Kuliah Larang\University of York\Thesis\Third chapter\Experiment program\Experiment workspace\Imprecise 9\instruction\Instructions 6_003.jpg"/>
          <p:cNvPicPr/>
          <p:nvPr/>
        </p:nvPicPr>
        <p:blipFill rotWithShape="1">
          <a:blip r:embed="rId2" cstate="print">
            <a:extLst>
              <a:ext uri="{28A0092B-C50C-407E-A947-70E740481C1C}">
                <a14:useLocalDpi xmlns:a14="http://schemas.microsoft.com/office/drawing/2010/main" val="0"/>
              </a:ext>
            </a:extLst>
          </a:blip>
          <a:srcRect l="11379" t="9042" r="13615" b="32375"/>
          <a:stretch/>
        </p:blipFill>
        <p:spPr bwMode="auto">
          <a:xfrm>
            <a:off x="6439039" y="1027987"/>
            <a:ext cx="4414838" cy="44619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8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Foster, Georgalos and Hey</a:t>
            </a:r>
            <a:endParaRPr lang="en-GB" dirty="0"/>
          </a:p>
        </p:txBody>
      </p:sp>
      <p:sp>
        <p:nvSpPr>
          <p:cNvPr id="3" name="Content Placeholder 2"/>
          <p:cNvSpPr>
            <a:spLocks noGrp="1"/>
          </p:cNvSpPr>
          <p:nvPr>
            <p:ph idx="1"/>
          </p:nvPr>
        </p:nvSpPr>
        <p:spPr/>
        <p:txBody>
          <a:bodyPr>
            <a:normAutofit lnSpcReduction="10000"/>
          </a:bodyPr>
          <a:lstStyle/>
          <a:p>
            <a:r>
              <a:rPr lang="en-GB" dirty="0" smtClean="0"/>
              <a:t>Testing a theory (by Epstein and Ji) about learning under ambiguity.</a:t>
            </a:r>
          </a:p>
          <a:p>
            <a:r>
              <a:rPr lang="en-GB" dirty="0" smtClean="0"/>
              <a:t>There are two urns (both containing 100 balls)</a:t>
            </a:r>
          </a:p>
          <a:p>
            <a:r>
              <a:rPr lang="en-GB" dirty="0" smtClean="0"/>
              <a:t>(1) a  Risky urn which contains 50 Red and 50 Blue balls</a:t>
            </a:r>
          </a:p>
          <a:p>
            <a:r>
              <a:rPr lang="en-GB" dirty="0" smtClean="0"/>
              <a:t>(2) an Ambiguous urn which contains </a:t>
            </a:r>
            <a:r>
              <a:rPr lang="en-GB" b="1" dirty="0" smtClean="0"/>
              <a:t>either </a:t>
            </a:r>
            <a:r>
              <a:rPr lang="en-GB" dirty="0" smtClean="0"/>
              <a:t>90 Red and 10 Blue </a:t>
            </a:r>
            <a:r>
              <a:rPr lang="en-GB" b="1" dirty="0" smtClean="0"/>
              <a:t>or</a:t>
            </a:r>
            <a:r>
              <a:rPr lang="en-GB" dirty="0" smtClean="0"/>
              <a:t> 10 </a:t>
            </a:r>
            <a:r>
              <a:rPr lang="en-GB" dirty="0"/>
              <a:t>Red and 9</a:t>
            </a:r>
            <a:r>
              <a:rPr lang="en-GB" dirty="0" smtClean="0"/>
              <a:t>0 Blue.</a:t>
            </a:r>
          </a:p>
          <a:p>
            <a:r>
              <a:rPr lang="en-GB" dirty="0" smtClean="0"/>
              <a:t>Subjects have to choose an urn and a colour.</a:t>
            </a:r>
          </a:p>
          <a:p>
            <a:r>
              <a:rPr lang="en-GB" dirty="0" smtClean="0"/>
              <a:t>Then a ball is drawn from their chosen urn and if it is the colour that they chose they get paid £20, otherwise £0.</a:t>
            </a:r>
          </a:p>
          <a:p>
            <a:r>
              <a:rPr lang="en-GB" dirty="0" smtClean="0"/>
              <a:t>Before choosing they can buy information about the composition of the Ambiguous urn.</a:t>
            </a:r>
            <a:endParaRPr lang="en-GB" dirty="0"/>
          </a:p>
          <a:p>
            <a:endParaRPr lang="en-GB" dirty="0"/>
          </a:p>
        </p:txBody>
      </p:sp>
    </p:spTree>
    <p:extLst>
      <p:ext uri="{BB962C8B-B14F-4D97-AF65-F5344CB8AC3E}">
        <p14:creationId xmlns:p14="http://schemas.microsoft.com/office/powerpoint/2010/main" val="26051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can do for me</a:t>
            </a:r>
            <a:endParaRPr lang="en-GB" dirty="0"/>
          </a:p>
        </p:txBody>
      </p:sp>
      <p:sp>
        <p:nvSpPr>
          <p:cNvPr id="3" name="Content Placeholder 2"/>
          <p:cNvSpPr>
            <a:spLocks noGrp="1"/>
          </p:cNvSpPr>
          <p:nvPr>
            <p:ph idx="1"/>
          </p:nvPr>
        </p:nvSpPr>
        <p:spPr/>
        <p:txBody>
          <a:bodyPr/>
          <a:lstStyle/>
          <a:p>
            <a:r>
              <a:rPr lang="en-GB" dirty="0" smtClean="0"/>
              <a:t>After this lecture, could you send </a:t>
            </a:r>
            <a:r>
              <a:rPr lang="en-GB" dirty="0" smtClean="0">
                <a:hlinkClick r:id="rId2"/>
              </a:rPr>
              <a:t>me</a:t>
            </a:r>
            <a:r>
              <a:rPr lang="en-GB" dirty="0" smtClean="0"/>
              <a:t> an email stating:</a:t>
            </a:r>
          </a:p>
          <a:p>
            <a:r>
              <a:rPr lang="en-GB" dirty="0" smtClean="0"/>
              <a:t>Your first name</a:t>
            </a:r>
          </a:p>
          <a:p>
            <a:r>
              <a:rPr lang="en-GB" dirty="0" smtClean="0"/>
              <a:t>Your last name</a:t>
            </a:r>
          </a:p>
          <a:p>
            <a:r>
              <a:rPr lang="en-GB" dirty="0" smtClean="0"/>
              <a:t>Your email address</a:t>
            </a:r>
          </a:p>
          <a:p>
            <a:r>
              <a:rPr lang="en-GB" dirty="0" smtClean="0"/>
              <a:t>Your status and background</a:t>
            </a:r>
          </a:p>
          <a:p>
            <a:r>
              <a:rPr lang="en-GB" dirty="0" smtClean="0"/>
              <a:t>What your research interests are</a:t>
            </a:r>
          </a:p>
          <a:p>
            <a:r>
              <a:rPr lang="en-GB" dirty="0" smtClean="0"/>
              <a:t>Whether you have done experiments and what kind of experiment you are interested in doing.</a:t>
            </a:r>
          </a:p>
          <a:p>
            <a:r>
              <a:rPr lang="en-GB" dirty="0" smtClean="0"/>
              <a:t>Any other information that may help me construct this course in the best way for you.</a:t>
            </a:r>
            <a:endParaRPr lang="en-GB" dirty="0"/>
          </a:p>
        </p:txBody>
      </p:sp>
    </p:spTree>
    <p:extLst>
      <p:ext uri="{BB962C8B-B14F-4D97-AF65-F5344CB8AC3E}">
        <p14:creationId xmlns:p14="http://schemas.microsoft.com/office/powerpoint/2010/main" val="30421041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r>
              <a:rPr lang="en-GB" dirty="0" smtClean="0">
                <a:solidFill>
                  <a:schemeClr val="tx1"/>
                </a:solidFill>
              </a:rPr>
              <a:t>Many thinks for listening.</a:t>
            </a:r>
          </a:p>
          <a:p>
            <a:r>
              <a:rPr lang="en-GB" dirty="0" smtClean="0">
                <a:solidFill>
                  <a:schemeClr val="tx1"/>
                </a:solidFill>
              </a:rPr>
              <a:t>My thanks to the </a:t>
            </a:r>
            <a:r>
              <a:rPr lang="en-GB" dirty="0"/>
              <a:t>University of </a:t>
            </a:r>
            <a:r>
              <a:rPr lang="en-GB" smtClean="0"/>
              <a:t>Economics,Ho</a:t>
            </a:r>
            <a:r>
              <a:rPr lang="en-GB" dirty="0" smtClean="0"/>
              <a:t> </a:t>
            </a:r>
            <a:r>
              <a:rPr lang="en-GB" dirty="0"/>
              <a:t>Chi Minh City </a:t>
            </a:r>
            <a:r>
              <a:rPr lang="en-GB" dirty="0" smtClean="0">
                <a:solidFill>
                  <a:schemeClr val="tx1"/>
                </a:solidFill>
              </a:rPr>
              <a:t>for inviting me to give these lectures.</a:t>
            </a:r>
            <a:endParaRPr lang="en-GB" dirty="0">
              <a:solidFill>
                <a:schemeClr val="tx1"/>
              </a:solidFill>
            </a:endParaRPr>
          </a:p>
        </p:txBody>
      </p:sp>
    </p:spTree>
    <p:extLst>
      <p:ext uri="{BB962C8B-B14F-4D97-AF65-F5344CB8AC3E}">
        <p14:creationId xmlns:p14="http://schemas.microsoft.com/office/powerpoint/2010/main" val="3200912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answers in each case?</a:t>
            </a:r>
            <a:endParaRPr lang="en-GB" dirty="0"/>
          </a:p>
        </p:txBody>
      </p:sp>
      <p:sp>
        <p:nvSpPr>
          <p:cNvPr id="3" name="Content Placeholder 2"/>
          <p:cNvSpPr>
            <a:spLocks noGrp="1"/>
          </p:cNvSpPr>
          <p:nvPr>
            <p:ph idx="1"/>
          </p:nvPr>
        </p:nvSpPr>
        <p:spPr/>
        <p:txBody>
          <a:bodyPr/>
          <a:lstStyle/>
          <a:p>
            <a:r>
              <a:rPr lang="en-GB" dirty="0" smtClean="0"/>
              <a:t>Not a lot.</a:t>
            </a:r>
          </a:p>
          <a:p>
            <a:pPr marL="114300" indent="0">
              <a:buNone/>
            </a:pPr>
            <a:endParaRPr lang="en-GB" dirty="0"/>
          </a:p>
          <a:p>
            <a:r>
              <a:rPr lang="en-GB" dirty="0" smtClean="0"/>
              <a:t>In the first two cases the scientist would conduct a laboratory experiment.</a:t>
            </a:r>
          </a:p>
          <a:p>
            <a:r>
              <a:rPr lang="en-GB" dirty="0" smtClean="0"/>
              <a:t>Keeping all other factors (not of interest) fixed.</a:t>
            </a:r>
          </a:p>
          <a:p>
            <a:pPr marL="114300" indent="0">
              <a:buNone/>
            </a:pPr>
            <a:endParaRPr lang="en-GB" dirty="0"/>
          </a:p>
          <a:p>
            <a:r>
              <a:rPr lang="en-GB" dirty="0" smtClean="0"/>
              <a:t>Why cannot economists do the same?</a:t>
            </a:r>
          </a:p>
          <a:p>
            <a:pPr marL="114300" indent="0">
              <a:buNone/>
            </a:pPr>
            <a:endParaRPr lang="en-GB" dirty="0"/>
          </a:p>
          <a:p>
            <a:r>
              <a:rPr lang="en-GB" dirty="0" smtClean="0"/>
              <a:t>Well, experimental economists do.</a:t>
            </a:r>
            <a:endParaRPr lang="en-GB" dirty="0"/>
          </a:p>
        </p:txBody>
      </p:sp>
    </p:spTree>
    <p:extLst>
      <p:ext uri="{BB962C8B-B14F-4D97-AF65-F5344CB8AC3E}">
        <p14:creationId xmlns:p14="http://schemas.microsoft.com/office/powerpoint/2010/main" val="4210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Economics</a:t>
            </a:r>
            <a:endParaRPr lang="en-GB" dirty="0"/>
          </a:p>
        </p:txBody>
      </p:sp>
      <p:sp>
        <p:nvSpPr>
          <p:cNvPr id="3" name="Content Placeholder 2"/>
          <p:cNvSpPr>
            <a:spLocks noGrp="1"/>
          </p:cNvSpPr>
          <p:nvPr>
            <p:ph idx="1"/>
          </p:nvPr>
        </p:nvSpPr>
        <p:spPr/>
        <p:txBody>
          <a:bodyPr>
            <a:normAutofit/>
          </a:bodyPr>
          <a:lstStyle/>
          <a:p>
            <a:r>
              <a:rPr lang="en-GB" dirty="0" smtClean="0"/>
              <a:t>Economics is </a:t>
            </a:r>
            <a:r>
              <a:rPr lang="en-GB" i="1" dirty="0" smtClean="0"/>
              <a:t>theory driven </a:t>
            </a:r>
            <a:r>
              <a:rPr lang="en-GB" dirty="0" smtClean="0"/>
              <a:t>and based on </a:t>
            </a:r>
            <a:r>
              <a:rPr lang="en-GB" i="1" dirty="0" smtClean="0"/>
              <a:t>axioms.</a:t>
            </a:r>
          </a:p>
          <a:p>
            <a:r>
              <a:rPr lang="en-GB" dirty="0" smtClean="0"/>
              <a:t>Economics has strong notions about </a:t>
            </a:r>
            <a:r>
              <a:rPr lang="en-GB" i="1" dirty="0" smtClean="0"/>
              <a:t>rationality</a:t>
            </a:r>
            <a:r>
              <a:rPr lang="en-GB" dirty="0" smtClean="0"/>
              <a:t>, particularly about rational expectations and dynamic behaviour.</a:t>
            </a:r>
          </a:p>
          <a:p>
            <a:r>
              <a:rPr lang="en-GB" dirty="0" smtClean="0"/>
              <a:t>Central to economics is </a:t>
            </a:r>
            <a:r>
              <a:rPr lang="en-GB" i="1" dirty="0" smtClean="0"/>
              <a:t>equilibrium</a:t>
            </a:r>
            <a:r>
              <a:rPr lang="en-GB" dirty="0" smtClean="0"/>
              <a:t>.</a:t>
            </a:r>
          </a:p>
          <a:p>
            <a:r>
              <a:rPr lang="en-GB" dirty="0" smtClean="0"/>
              <a:t>Economics mostly assumes that people are </a:t>
            </a:r>
            <a:r>
              <a:rPr lang="en-GB" i="1" dirty="0" smtClean="0"/>
              <a:t>self-interested</a:t>
            </a:r>
            <a:r>
              <a:rPr lang="en-GB" dirty="0" smtClean="0"/>
              <a:t>.</a:t>
            </a:r>
          </a:p>
          <a:p>
            <a:r>
              <a:rPr lang="en-GB" dirty="0" smtClean="0"/>
              <a:t>Economics usually relies on </a:t>
            </a:r>
            <a:r>
              <a:rPr lang="en-GB" i="1" dirty="0" smtClean="0"/>
              <a:t>indirect </a:t>
            </a:r>
            <a:r>
              <a:rPr lang="en-GB" dirty="0" smtClean="0"/>
              <a:t>tests of theories (using data from the economy with many uncontrolled factors) rather than </a:t>
            </a:r>
            <a:r>
              <a:rPr lang="en-GB" i="1" dirty="0" smtClean="0"/>
              <a:t>direct </a:t>
            </a:r>
            <a:r>
              <a:rPr lang="en-GB" dirty="0" smtClean="0"/>
              <a:t>experimental tests under controlled conditions.</a:t>
            </a:r>
            <a:endParaRPr lang="en-GB" dirty="0"/>
          </a:p>
        </p:txBody>
      </p:sp>
    </p:spTree>
    <p:extLst>
      <p:ext uri="{BB962C8B-B14F-4D97-AF65-F5344CB8AC3E}">
        <p14:creationId xmlns:p14="http://schemas.microsoft.com/office/powerpoint/2010/main" val="163085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Experimental economists’ claims</a:t>
            </a:r>
            <a:endParaRPr lang="en-GB" dirty="0"/>
          </a:p>
        </p:txBody>
      </p:sp>
      <p:sp>
        <p:nvSpPr>
          <p:cNvPr id="3" name="Content Placeholder 2"/>
          <p:cNvSpPr>
            <a:spLocks noGrp="1"/>
          </p:cNvSpPr>
          <p:nvPr>
            <p:ph idx="1"/>
          </p:nvPr>
        </p:nvSpPr>
        <p:spPr/>
        <p:txBody>
          <a:bodyPr>
            <a:normAutofit lnSpcReduction="10000"/>
          </a:bodyPr>
          <a:lstStyle/>
          <a:p>
            <a:r>
              <a:rPr lang="en-GB" dirty="0" smtClean="0"/>
              <a:t>All theory is built on top of individuals (usually maximising their own self-interest).</a:t>
            </a:r>
          </a:p>
          <a:p>
            <a:r>
              <a:rPr lang="en-GB" dirty="0" smtClean="0"/>
              <a:t>Theory does not specify which individuals.</a:t>
            </a:r>
          </a:p>
          <a:p>
            <a:r>
              <a:rPr lang="en-GB" dirty="0" smtClean="0"/>
              <a:t>We can test/investigate most economic theories, including macro models and those of international trade </a:t>
            </a:r>
            <a:r>
              <a:rPr lang="en-GB" dirty="0" smtClean="0">
                <a:latin typeface="Arial"/>
                <a:cs typeface="Arial"/>
              </a:rPr>
              <a:t>‒</a:t>
            </a:r>
            <a:r>
              <a:rPr lang="en-GB" dirty="0" smtClean="0"/>
              <a:t> as these usually involve a small number of (representative) agents.</a:t>
            </a:r>
          </a:p>
          <a:p>
            <a:r>
              <a:rPr lang="en-GB" dirty="0" smtClean="0"/>
              <a:t>Experiments enable us to find what is wrong with existing theories and to suggest new ones.</a:t>
            </a:r>
          </a:p>
          <a:p>
            <a:r>
              <a:rPr lang="en-GB" dirty="0" smtClean="0"/>
              <a:t>This appears to us to be scientific progress.</a:t>
            </a:r>
          </a:p>
          <a:p>
            <a:endParaRPr lang="en-GB" dirty="0" smtClean="0"/>
          </a:p>
          <a:p>
            <a:r>
              <a:rPr lang="en-GB" dirty="0" smtClean="0"/>
              <a:t>Let me start with an example.</a:t>
            </a:r>
          </a:p>
        </p:txBody>
      </p:sp>
    </p:spTree>
    <p:extLst>
      <p:ext uri="{BB962C8B-B14F-4D97-AF65-F5344CB8AC3E}">
        <p14:creationId xmlns:p14="http://schemas.microsoft.com/office/powerpoint/2010/main" val="29748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12686</TotalTime>
  <Words>4070</Words>
  <Application>Microsoft Office PowerPoint</Application>
  <PresentationFormat>On-screen Show (4:3)</PresentationFormat>
  <Paragraphs>491</Paragraphs>
  <Slides>68</Slides>
  <Notes>1</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Trebuchet MS</vt:lpstr>
      <vt:lpstr>Wingdings 3</vt:lpstr>
      <vt:lpstr>Facet</vt:lpstr>
      <vt:lpstr>What experiments can tell us about human economic behaviour</vt:lpstr>
      <vt:lpstr>Who am I?</vt:lpstr>
      <vt:lpstr>What you can do for me</vt:lpstr>
      <vt:lpstr>A question for you</vt:lpstr>
      <vt:lpstr>A second question</vt:lpstr>
      <vt:lpstr>A final question</vt:lpstr>
      <vt:lpstr>The answers in each case?</vt:lpstr>
      <vt:lpstr>Economics</vt:lpstr>
      <vt:lpstr>Experimental economists’ claims</vt:lpstr>
      <vt:lpstr>equilibrium</vt:lpstr>
      <vt:lpstr>Comparative statics</vt:lpstr>
      <vt:lpstr>What does the theory say?</vt:lpstr>
      <vt:lpstr>So why not see what happens?</vt:lpstr>
      <vt:lpstr>How we set up a market experiment</vt:lpstr>
      <vt:lpstr>demanders</vt:lpstr>
      <vt:lpstr>Demand curve of this demander</vt:lpstr>
      <vt:lpstr>Aggregate demand curve</vt:lpstr>
      <vt:lpstr>Inducing subjects to act as demanders</vt:lpstr>
      <vt:lpstr>suppliers</vt:lpstr>
      <vt:lpstr>supply curve of this supplier</vt:lpstr>
      <vt:lpstr>Aggregate supply curve</vt:lpstr>
      <vt:lpstr>Inducing subjects to act as suppliers</vt:lpstr>
      <vt:lpstr>The market</vt:lpstr>
      <vt:lpstr>Who trades?</vt:lpstr>
      <vt:lpstr>Trading mechanisms?</vt:lpstr>
      <vt:lpstr>Double auction</vt:lpstr>
      <vt:lpstr>The classic example from smith 1962</vt:lpstr>
      <vt:lpstr>What happened in period 1?</vt:lpstr>
      <vt:lpstr>What happened in period 2?</vt:lpstr>
      <vt:lpstr>What happened in period 3?</vt:lpstr>
      <vt:lpstr>What happened in period 4?</vt:lpstr>
      <vt:lpstr>What happened in period 5?</vt:lpstr>
      <vt:lpstr>The theorists are vindicated!</vt:lpstr>
      <vt:lpstr>Game theory</vt:lpstr>
      <vt:lpstr>A symmetric game</vt:lpstr>
      <vt:lpstr>But…</vt:lpstr>
      <vt:lpstr>What does this tell us?</vt:lpstr>
      <vt:lpstr> a sequential-play game</vt:lpstr>
      <vt:lpstr>Setting up an experimental test of a sequential play game</vt:lpstr>
      <vt:lpstr>Axioms</vt:lpstr>
      <vt:lpstr>Now a test</vt:lpstr>
      <vt:lpstr>This is the allais ‘paradox’</vt:lpstr>
      <vt:lpstr>How do you set up an experiment to test for the validity of an axiom?</vt:lpstr>
      <vt:lpstr>Dynamic choice</vt:lpstr>
      <vt:lpstr>Dynamic choice</vt:lpstr>
      <vt:lpstr>PowerPoint Presentation</vt:lpstr>
      <vt:lpstr>the experimental design</vt:lpstr>
      <vt:lpstr>the second nodes</vt:lpstr>
      <vt:lpstr>What the experiment shows</vt:lpstr>
      <vt:lpstr>savings</vt:lpstr>
      <vt:lpstr>So what have we learnt?</vt:lpstr>
      <vt:lpstr>what has been learnt elsewhere?</vt:lpstr>
      <vt:lpstr>other experiments</vt:lpstr>
      <vt:lpstr>New types of experiments</vt:lpstr>
      <vt:lpstr>What non-experimenters say</vt:lpstr>
      <vt:lpstr>I am also interested in Methodology</vt:lpstr>
      <vt:lpstr>A glimpse of what I have been doing recently (all except the last now published)</vt:lpstr>
      <vt:lpstr>Carbone Hey and Neugebauer</vt:lpstr>
      <vt:lpstr>Georgalos and Hey</vt:lpstr>
      <vt:lpstr>Hey and Rochanahastin</vt:lpstr>
      <vt:lpstr>Bayrak and Hey</vt:lpstr>
      <vt:lpstr>Bone Crosetto Hey and Pasca</vt:lpstr>
      <vt:lpstr>Hey Permana and Rochanahastin</vt:lpstr>
      <vt:lpstr>Rochanahastin</vt:lpstr>
      <vt:lpstr>Permana</vt:lpstr>
      <vt:lpstr>Foster, Georgalos and Hey</vt:lpstr>
      <vt:lpstr>What you can do for me</vt:lpstr>
      <vt:lpstr>The end</vt:lpstr>
    </vt:vector>
  </TitlesOfParts>
  <Company>The 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Hey</dc:creator>
  <cp:lastModifiedBy>John Hey</cp:lastModifiedBy>
  <cp:revision>468</cp:revision>
  <cp:lastPrinted>2014-11-04T10:15:31Z</cp:lastPrinted>
  <dcterms:created xsi:type="dcterms:W3CDTF">2014-08-07T15:33:59Z</dcterms:created>
  <dcterms:modified xsi:type="dcterms:W3CDTF">2022-07-21T06:45:44Z</dcterms:modified>
</cp:coreProperties>
</file>